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4"/>
  </p:notes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 userDrawn="1">
          <p15:clr>
            <a:srgbClr val="A4A3A4"/>
          </p15:clr>
        </p15:guide>
        <p15:guide id="2" pos="5472" userDrawn="1">
          <p15:clr>
            <a:srgbClr val="A4A3A4"/>
          </p15:clr>
        </p15:guide>
        <p15:guide id="3" orient="horz" pos="2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AA7"/>
    <a:srgbClr val="0076BF"/>
    <a:srgbClr val="0C61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2FB0DF-3520-F947-951F-9E82A1345984}" v="121" dt="2019-03-18T17:54:29.925"/>
    <p1510:client id="{1EFC769E-A5A2-4E4E-856A-9434966D22A8}" vWet="1" dt="2019-03-18T17:20:19.4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49" autoAdjust="0"/>
    <p:restoredTop sz="94660"/>
  </p:normalViewPr>
  <p:slideViewPr>
    <p:cSldViewPr snapToGrid="0">
      <p:cViewPr>
        <p:scale>
          <a:sx n="160" d="100"/>
          <a:sy n="160" d="100"/>
        </p:scale>
        <p:origin x="5096" y="1568"/>
      </p:cViewPr>
      <p:guideLst>
        <p:guide pos="288"/>
        <p:guide pos="5472"/>
        <p:guide orient="horz" pos="240"/>
      </p:guideLst>
    </p:cSldViewPr>
  </p:slideViewPr>
  <p:notesTextViewPr>
    <p:cViewPr>
      <p:scale>
        <a:sx n="1" d="1"/>
        <a:sy n="1" d="1"/>
      </p:scale>
      <p:origin x="0" y="0"/>
    </p:cViewPr>
  </p:notesTextViewPr>
  <p:notesViewPr>
    <p:cSldViewPr snapToGrid="0">
      <p:cViewPr varScale="1">
        <p:scale>
          <a:sx n="85" d="100"/>
          <a:sy n="85" d="100"/>
        </p:scale>
        <p:origin x="231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 Cady" userId="db5faabd-110e-4355-8418-436bc7178317" providerId="ADAL" clId="{672FB0DF-3520-F947-951F-9E82A1345984}"/>
    <pc:docChg chg="undo redo custSel delSld modSld">
      <pc:chgData name="Rob Cady" userId="db5faabd-110e-4355-8418-436bc7178317" providerId="ADAL" clId="{672FB0DF-3520-F947-951F-9E82A1345984}" dt="2019-03-18T17:54:29.925" v="120" actId="1076"/>
      <pc:docMkLst>
        <pc:docMk/>
      </pc:docMkLst>
      <pc:sldChg chg="delSp modSp">
        <pc:chgData name="Rob Cady" userId="db5faabd-110e-4355-8418-436bc7178317" providerId="ADAL" clId="{672FB0DF-3520-F947-951F-9E82A1345984}" dt="2019-03-18T17:51:13.246" v="89" actId="20577"/>
        <pc:sldMkLst>
          <pc:docMk/>
          <pc:sldMk cId="1201830059" sldId="256"/>
        </pc:sldMkLst>
        <pc:spChg chg="mod">
          <ac:chgData name="Rob Cady" userId="db5faabd-110e-4355-8418-436bc7178317" providerId="ADAL" clId="{672FB0DF-3520-F947-951F-9E82A1345984}" dt="2019-03-18T17:50:53.621" v="74" actId="1076"/>
          <ac:spMkLst>
            <pc:docMk/>
            <pc:sldMk cId="1201830059" sldId="256"/>
            <ac:spMk id="4" creationId="{00000000-0000-0000-0000-000000000000}"/>
          </ac:spMkLst>
        </pc:spChg>
        <pc:spChg chg="del mod">
          <ac:chgData name="Rob Cady" userId="db5faabd-110e-4355-8418-436bc7178317" providerId="ADAL" clId="{672FB0DF-3520-F947-951F-9E82A1345984}" dt="2019-03-18T17:50:48.068" v="73" actId="478"/>
          <ac:spMkLst>
            <pc:docMk/>
            <pc:sldMk cId="1201830059" sldId="256"/>
            <ac:spMk id="6" creationId="{00000000-0000-0000-0000-000000000000}"/>
          </ac:spMkLst>
        </pc:spChg>
        <pc:spChg chg="del">
          <ac:chgData name="Rob Cady" userId="db5faabd-110e-4355-8418-436bc7178317" providerId="ADAL" clId="{672FB0DF-3520-F947-951F-9E82A1345984}" dt="2019-03-18T17:51:07.348" v="75" actId="478"/>
          <ac:spMkLst>
            <pc:docMk/>
            <pc:sldMk cId="1201830059" sldId="256"/>
            <ac:spMk id="11" creationId="{00000000-0000-0000-0000-000000000000}"/>
          </ac:spMkLst>
        </pc:spChg>
        <pc:spChg chg="mod">
          <ac:chgData name="Rob Cady" userId="db5faabd-110e-4355-8418-436bc7178317" providerId="ADAL" clId="{672FB0DF-3520-F947-951F-9E82A1345984}" dt="2019-03-18T17:51:13.246" v="89" actId="20577"/>
          <ac:spMkLst>
            <pc:docMk/>
            <pc:sldMk cId="1201830059" sldId="256"/>
            <ac:spMk id="12" creationId="{00000000-0000-0000-0000-000000000000}"/>
          </ac:spMkLst>
        </pc:spChg>
      </pc:sldChg>
      <pc:sldChg chg="del">
        <pc:chgData name="Rob Cady" userId="db5faabd-110e-4355-8418-436bc7178317" providerId="ADAL" clId="{672FB0DF-3520-F947-951F-9E82A1345984}" dt="2019-03-18T17:52:44.470" v="106" actId="2696"/>
        <pc:sldMkLst>
          <pc:docMk/>
          <pc:sldMk cId="3914565561" sldId="261"/>
        </pc:sldMkLst>
      </pc:sldChg>
      <pc:sldChg chg="modSp">
        <pc:chgData name="Rob Cady" userId="db5faabd-110e-4355-8418-436bc7178317" providerId="ADAL" clId="{672FB0DF-3520-F947-951F-9E82A1345984}" dt="2019-03-18T17:51:26.181" v="90" actId="255"/>
        <pc:sldMkLst>
          <pc:docMk/>
          <pc:sldMk cId="616538790" sldId="269"/>
        </pc:sldMkLst>
        <pc:spChg chg="mod">
          <ac:chgData name="Rob Cady" userId="db5faabd-110e-4355-8418-436bc7178317" providerId="ADAL" clId="{672FB0DF-3520-F947-951F-9E82A1345984}" dt="2019-03-18T17:51:26.181" v="90" actId="255"/>
          <ac:spMkLst>
            <pc:docMk/>
            <pc:sldMk cId="616538790" sldId="269"/>
            <ac:spMk id="6" creationId="{00000000-0000-0000-0000-000000000000}"/>
          </ac:spMkLst>
        </pc:spChg>
      </pc:sldChg>
      <pc:sldChg chg="modSp">
        <pc:chgData name="Rob Cady" userId="db5faabd-110e-4355-8418-436bc7178317" providerId="ADAL" clId="{672FB0DF-3520-F947-951F-9E82A1345984}" dt="2019-03-18T16:24:32.337" v="0" actId="14826"/>
        <pc:sldMkLst>
          <pc:docMk/>
          <pc:sldMk cId="4172559945" sldId="270"/>
        </pc:sldMkLst>
        <pc:picChg chg="mod">
          <ac:chgData name="Rob Cady" userId="db5faabd-110e-4355-8418-436bc7178317" providerId="ADAL" clId="{672FB0DF-3520-F947-951F-9E82A1345984}" dt="2019-03-18T16:24:32.337" v="0" actId="14826"/>
          <ac:picMkLst>
            <pc:docMk/>
            <pc:sldMk cId="4172559945" sldId="270"/>
            <ac:picMk id="4" creationId="{922C0CFB-E50F-CD4E-9B20-CBE95B9B96E7}"/>
          </ac:picMkLst>
        </pc:picChg>
      </pc:sldChg>
      <pc:sldChg chg="modSp">
        <pc:chgData name="Rob Cady" userId="db5faabd-110e-4355-8418-436bc7178317" providerId="ADAL" clId="{672FB0DF-3520-F947-951F-9E82A1345984}" dt="2019-03-18T17:51:46.897" v="96" actId="255"/>
        <pc:sldMkLst>
          <pc:docMk/>
          <pc:sldMk cId="1656072637" sldId="271"/>
        </pc:sldMkLst>
        <pc:spChg chg="mod">
          <ac:chgData name="Rob Cady" userId="db5faabd-110e-4355-8418-436bc7178317" providerId="ADAL" clId="{672FB0DF-3520-F947-951F-9E82A1345984}" dt="2019-03-18T17:51:46.897" v="96" actId="255"/>
          <ac:spMkLst>
            <pc:docMk/>
            <pc:sldMk cId="1656072637" sldId="271"/>
            <ac:spMk id="6" creationId="{00000000-0000-0000-0000-000000000000}"/>
          </ac:spMkLst>
        </pc:spChg>
      </pc:sldChg>
      <pc:sldChg chg="modSp">
        <pc:chgData name="Rob Cady" userId="db5faabd-110e-4355-8418-436bc7178317" providerId="ADAL" clId="{672FB0DF-3520-F947-951F-9E82A1345984}" dt="2019-03-18T17:51:49.337" v="98" actId="20577"/>
        <pc:sldMkLst>
          <pc:docMk/>
          <pc:sldMk cId="3903237662" sldId="272"/>
        </pc:sldMkLst>
        <pc:spChg chg="mod">
          <ac:chgData name="Rob Cady" userId="db5faabd-110e-4355-8418-436bc7178317" providerId="ADAL" clId="{672FB0DF-3520-F947-951F-9E82A1345984}" dt="2019-03-18T17:51:49.337" v="98" actId="20577"/>
          <ac:spMkLst>
            <pc:docMk/>
            <pc:sldMk cId="3903237662" sldId="272"/>
            <ac:spMk id="6" creationId="{00000000-0000-0000-0000-000000000000}"/>
          </ac:spMkLst>
        </pc:spChg>
      </pc:sldChg>
      <pc:sldChg chg="modSp">
        <pc:chgData name="Rob Cady" userId="db5faabd-110e-4355-8418-436bc7178317" providerId="ADAL" clId="{672FB0DF-3520-F947-951F-9E82A1345984}" dt="2019-03-18T17:51:55.540" v="99" actId="255"/>
        <pc:sldMkLst>
          <pc:docMk/>
          <pc:sldMk cId="2329241307" sldId="273"/>
        </pc:sldMkLst>
        <pc:spChg chg="mod">
          <ac:chgData name="Rob Cady" userId="db5faabd-110e-4355-8418-436bc7178317" providerId="ADAL" clId="{672FB0DF-3520-F947-951F-9E82A1345984}" dt="2019-03-18T17:51:55.540" v="99" actId="255"/>
          <ac:spMkLst>
            <pc:docMk/>
            <pc:sldMk cId="2329241307" sldId="273"/>
            <ac:spMk id="6" creationId="{00000000-0000-0000-0000-000000000000}"/>
          </ac:spMkLst>
        </pc:spChg>
      </pc:sldChg>
      <pc:sldChg chg="modSp">
        <pc:chgData name="Rob Cady" userId="db5faabd-110e-4355-8418-436bc7178317" providerId="ADAL" clId="{672FB0DF-3520-F947-951F-9E82A1345984}" dt="2019-03-18T17:52:10.514" v="100" actId="255"/>
        <pc:sldMkLst>
          <pc:docMk/>
          <pc:sldMk cId="1783141436" sldId="274"/>
        </pc:sldMkLst>
        <pc:spChg chg="mod">
          <ac:chgData name="Rob Cady" userId="db5faabd-110e-4355-8418-436bc7178317" providerId="ADAL" clId="{672FB0DF-3520-F947-951F-9E82A1345984}" dt="2019-03-18T17:52:10.514" v="100" actId="255"/>
          <ac:spMkLst>
            <pc:docMk/>
            <pc:sldMk cId="1783141436" sldId="274"/>
            <ac:spMk id="5" creationId="{6447E91A-2736-8E44-9109-3BD1C7144216}"/>
          </ac:spMkLst>
        </pc:spChg>
      </pc:sldChg>
      <pc:sldChg chg="modSp">
        <pc:chgData name="Rob Cady" userId="db5faabd-110e-4355-8418-436bc7178317" providerId="ADAL" clId="{672FB0DF-3520-F947-951F-9E82A1345984}" dt="2019-03-18T17:52:22.582" v="103" actId="255"/>
        <pc:sldMkLst>
          <pc:docMk/>
          <pc:sldMk cId="654511240" sldId="275"/>
        </pc:sldMkLst>
        <pc:spChg chg="mod">
          <ac:chgData name="Rob Cady" userId="db5faabd-110e-4355-8418-436bc7178317" providerId="ADAL" clId="{672FB0DF-3520-F947-951F-9E82A1345984}" dt="2019-03-18T17:52:22.582" v="103" actId="255"/>
          <ac:spMkLst>
            <pc:docMk/>
            <pc:sldMk cId="654511240" sldId="275"/>
            <ac:spMk id="6" creationId="{00000000-0000-0000-0000-000000000000}"/>
          </ac:spMkLst>
        </pc:spChg>
      </pc:sldChg>
      <pc:sldChg chg="modSp">
        <pc:chgData name="Rob Cady" userId="db5faabd-110e-4355-8418-436bc7178317" providerId="ADAL" clId="{672FB0DF-3520-F947-951F-9E82A1345984}" dt="2019-03-18T17:52:29.453" v="104" actId="255"/>
        <pc:sldMkLst>
          <pc:docMk/>
          <pc:sldMk cId="4158819166" sldId="276"/>
        </pc:sldMkLst>
        <pc:spChg chg="mod">
          <ac:chgData name="Rob Cady" userId="db5faabd-110e-4355-8418-436bc7178317" providerId="ADAL" clId="{672FB0DF-3520-F947-951F-9E82A1345984}" dt="2019-03-18T17:52:29.453" v="104" actId="255"/>
          <ac:spMkLst>
            <pc:docMk/>
            <pc:sldMk cId="4158819166" sldId="276"/>
            <ac:spMk id="6" creationId="{00000000-0000-0000-0000-000000000000}"/>
          </ac:spMkLst>
        </pc:spChg>
      </pc:sldChg>
      <pc:sldChg chg="modSp">
        <pc:chgData name="Rob Cady" userId="db5faabd-110e-4355-8418-436bc7178317" providerId="ADAL" clId="{672FB0DF-3520-F947-951F-9E82A1345984}" dt="2019-03-18T17:52:39.012" v="105" actId="255"/>
        <pc:sldMkLst>
          <pc:docMk/>
          <pc:sldMk cId="1007400179" sldId="278"/>
        </pc:sldMkLst>
        <pc:spChg chg="mod">
          <ac:chgData name="Rob Cady" userId="db5faabd-110e-4355-8418-436bc7178317" providerId="ADAL" clId="{672FB0DF-3520-F947-951F-9E82A1345984}" dt="2019-03-18T17:52:39.012" v="105" actId="255"/>
          <ac:spMkLst>
            <pc:docMk/>
            <pc:sldMk cId="1007400179" sldId="278"/>
            <ac:spMk id="6" creationId="{00000000-0000-0000-0000-000000000000}"/>
          </ac:spMkLst>
        </pc:spChg>
      </pc:sldChg>
      <pc:sldChg chg="modSp">
        <pc:chgData name="Rob Cady" userId="db5faabd-110e-4355-8418-436bc7178317" providerId="ADAL" clId="{672FB0DF-3520-F947-951F-9E82A1345984}" dt="2019-03-18T17:54:29.925" v="120" actId="1076"/>
        <pc:sldMkLst>
          <pc:docMk/>
          <pc:sldMk cId="3743891208" sldId="279"/>
        </pc:sldMkLst>
        <pc:graphicFrameChg chg="mod modGraphic">
          <ac:chgData name="Rob Cady" userId="db5faabd-110e-4355-8418-436bc7178317" providerId="ADAL" clId="{672FB0DF-3520-F947-951F-9E82A1345984}" dt="2019-03-18T17:54:29.925" v="120" actId="1076"/>
          <ac:graphicFrameMkLst>
            <pc:docMk/>
            <pc:sldMk cId="3743891208" sldId="279"/>
            <ac:graphicFrameMk id="2" creationId="{F1DEC91B-5D01-CF46-8600-C319DB16A2C4}"/>
          </ac:graphicFrameMkLst>
        </pc:graphicFrameChg>
      </pc:sldChg>
    </pc:docChg>
  </pc:docChgLst>
  <pc:docChgLst>
    <pc:chgData name="Rob Cady" userId="db5faabd-110e-4355-8418-436bc7178317" providerId="ADAL" clId="{29BA874D-D649-D341-8183-304F4CA56CBE}"/>
    <pc:docChg chg="undo delSld modSld">
      <pc:chgData name="Rob Cady" userId="db5faabd-110e-4355-8418-436bc7178317" providerId="ADAL" clId="{29BA874D-D649-D341-8183-304F4CA56CBE}" dt="2019-03-15T19:25:26.986" v="3" actId="1076"/>
      <pc:docMkLst>
        <pc:docMk/>
      </pc:docMkLst>
      <pc:sldChg chg="del">
        <pc:chgData name="Rob Cady" userId="db5faabd-110e-4355-8418-436bc7178317" providerId="ADAL" clId="{29BA874D-D649-D341-8183-304F4CA56CBE}" dt="2019-03-15T19:24:56.819" v="0" actId="2696"/>
        <pc:sldMkLst>
          <pc:docMk/>
          <pc:sldMk cId="3410563892" sldId="265"/>
        </pc:sldMkLst>
      </pc:sldChg>
      <pc:sldChg chg="modSp">
        <pc:chgData name="Rob Cady" userId="db5faabd-110e-4355-8418-436bc7178317" providerId="ADAL" clId="{29BA874D-D649-D341-8183-304F4CA56CBE}" dt="2019-03-15T19:25:26.986" v="3" actId="1076"/>
        <pc:sldMkLst>
          <pc:docMk/>
          <pc:sldMk cId="1783141436" sldId="274"/>
        </pc:sldMkLst>
        <pc:spChg chg="mod">
          <ac:chgData name="Rob Cady" userId="db5faabd-110e-4355-8418-436bc7178317" providerId="ADAL" clId="{29BA874D-D649-D341-8183-304F4CA56CBE}" dt="2019-03-15T19:25:26.986" v="3" actId="1076"/>
          <ac:spMkLst>
            <pc:docMk/>
            <pc:sldMk cId="1783141436" sldId="274"/>
            <ac:spMk id="5" creationId="{6447E91A-2736-8E44-9109-3BD1C7144216}"/>
          </ac:spMkLst>
        </pc:spChg>
        <pc:spChg chg="mod">
          <ac:chgData name="Rob Cady" userId="db5faabd-110e-4355-8418-436bc7178317" providerId="ADAL" clId="{29BA874D-D649-D341-8183-304F4CA56CBE}" dt="2019-03-15T19:25:19.588" v="2" actId="1076"/>
          <ac:spMkLst>
            <pc:docMk/>
            <pc:sldMk cId="1783141436" sldId="274"/>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8F43E-07DA-4314-B1B9-0FF578A0A353}" type="datetimeFigureOut">
              <a:rPr lang="en-US" smtClean="0"/>
              <a:t>3/18/19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BCA9D5-999B-496C-8B83-EB3E7C3DB969}" type="slidenum">
              <a:rPr lang="en-US" smtClean="0"/>
              <a:t>‹#›</a:t>
            </a:fld>
            <a:endParaRPr lang="en-US"/>
          </a:p>
        </p:txBody>
      </p:sp>
    </p:spTree>
    <p:extLst>
      <p:ext uri="{BB962C8B-B14F-4D97-AF65-F5344CB8AC3E}">
        <p14:creationId xmlns:p14="http://schemas.microsoft.com/office/powerpoint/2010/main" val="2429453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0</a:t>
            </a:fld>
            <a:endParaRPr lang="en-US"/>
          </a:p>
        </p:txBody>
      </p:sp>
    </p:spTree>
    <p:extLst>
      <p:ext uri="{BB962C8B-B14F-4D97-AF65-F5344CB8AC3E}">
        <p14:creationId xmlns:p14="http://schemas.microsoft.com/office/powerpoint/2010/main" val="232750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9</a:t>
            </a:fld>
            <a:endParaRPr lang="en-US"/>
          </a:p>
        </p:txBody>
      </p:sp>
    </p:spTree>
    <p:extLst>
      <p:ext uri="{BB962C8B-B14F-4D97-AF65-F5344CB8AC3E}">
        <p14:creationId xmlns:p14="http://schemas.microsoft.com/office/powerpoint/2010/main" val="3862931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10</a:t>
            </a:fld>
            <a:endParaRPr lang="en-US"/>
          </a:p>
        </p:txBody>
      </p:sp>
    </p:spTree>
    <p:extLst>
      <p:ext uri="{BB962C8B-B14F-4D97-AF65-F5344CB8AC3E}">
        <p14:creationId xmlns:p14="http://schemas.microsoft.com/office/powerpoint/2010/main" val="3135035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11</a:t>
            </a:fld>
            <a:endParaRPr lang="en-US"/>
          </a:p>
        </p:txBody>
      </p:sp>
    </p:spTree>
    <p:extLst>
      <p:ext uri="{BB962C8B-B14F-4D97-AF65-F5344CB8AC3E}">
        <p14:creationId xmlns:p14="http://schemas.microsoft.com/office/powerpoint/2010/main" val="2309789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1</a:t>
            </a:fld>
            <a:endParaRPr lang="en-US"/>
          </a:p>
        </p:txBody>
      </p:sp>
    </p:spTree>
    <p:extLst>
      <p:ext uri="{BB962C8B-B14F-4D97-AF65-F5344CB8AC3E}">
        <p14:creationId xmlns:p14="http://schemas.microsoft.com/office/powerpoint/2010/main" val="274254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2</a:t>
            </a:fld>
            <a:endParaRPr lang="en-US"/>
          </a:p>
        </p:txBody>
      </p:sp>
    </p:spTree>
    <p:extLst>
      <p:ext uri="{BB962C8B-B14F-4D97-AF65-F5344CB8AC3E}">
        <p14:creationId xmlns:p14="http://schemas.microsoft.com/office/powerpoint/2010/main" val="2443155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3</a:t>
            </a:fld>
            <a:endParaRPr lang="en-US"/>
          </a:p>
        </p:txBody>
      </p:sp>
    </p:spTree>
    <p:extLst>
      <p:ext uri="{BB962C8B-B14F-4D97-AF65-F5344CB8AC3E}">
        <p14:creationId xmlns:p14="http://schemas.microsoft.com/office/powerpoint/2010/main" val="1659218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4</a:t>
            </a:fld>
            <a:endParaRPr lang="en-US"/>
          </a:p>
        </p:txBody>
      </p:sp>
    </p:spTree>
    <p:extLst>
      <p:ext uri="{BB962C8B-B14F-4D97-AF65-F5344CB8AC3E}">
        <p14:creationId xmlns:p14="http://schemas.microsoft.com/office/powerpoint/2010/main" val="2675615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5</a:t>
            </a:fld>
            <a:endParaRPr lang="en-US"/>
          </a:p>
        </p:txBody>
      </p:sp>
    </p:spTree>
    <p:extLst>
      <p:ext uri="{BB962C8B-B14F-4D97-AF65-F5344CB8AC3E}">
        <p14:creationId xmlns:p14="http://schemas.microsoft.com/office/powerpoint/2010/main" val="1515450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6</a:t>
            </a:fld>
            <a:endParaRPr lang="en-US"/>
          </a:p>
        </p:txBody>
      </p:sp>
    </p:spTree>
    <p:extLst>
      <p:ext uri="{BB962C8B-B14F-4D97-AF65-F5344CB8AC3E}">
        <p14:creationId xmlns:p14="http://schemas.microsoft.com/office/powerpoint/2010/main" val="1985622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7</a:t>
            </a:fld>
            <a:endParaRPr lang="en-US"/>
          </a:p>
        </p:txBody>
      </p:sp>
    </p:spTree>
    <p:extLst>
      <p:ext uri="{BB962C8B-B14F-4D97-AF65-F5344CB8AC3E}">
        <p14:creationId xmlns:p14="http://schemas.microsoft.com/office/powerpoint/2010/main" val="3344019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BCA9D5-999B-496C-8B83-EB3E7C3DB969}" type="slidenum">
              <a:rPr lang="en-US" smtClean="0"/>
              <a:t>8</a:t>
            </a:fld>
            <a:endParaRPr lang="en-US"/>
          </a:p>
        </p:txBody>
      </p:sp>
    </p:spTree>
    <p:extLst>
      <p:ext uri="{BB962C8B-B14F-4D97-AF65-F5344CB8AC3E}">
        <p14:creationId xmlns:p14="http://schemas.microsoft.com/office/powerpoint/2010/main" val="3800330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3000" b="1">
                <a:solidFill>
                  <a:srgbClr val="0C61A4"/>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Slide Number Placeholder 5"/>
          <p:cNvSpPr>
            <a:spLocks noGrp="1"/>
          </p:cNvSpPr>
          <p:nvPr>
            <p:ph type="sldNum" sz="quarter" idx="4"/>
          </p:nvPr>
        </p:nvSpPr>
        <p:spPr>
          <a:xfrm>
            <a:off x="390529" y="6250210"/>
            <a:ext cx="312206" cy="270184"/>
          </a:xfrm>
          <a:prstGeom prst="rect">
            <a:avLst/>
          </a:prstGeom>
          <a:solidFill>
            <a:schemeClr val="bg1"/>
          </a:solidFill>
        </p:spPr>
        <p:txBody>
          <a:bodyPr lIns="0" tIns="0" rIns="0" bIns="0"/>
          <a:lstStyle>
            <a:lvl1pPr>
              <a:defRPr sz="1000">
                <a:solidFill>
                  <a:srgbClr val="0076BF"/>
                </a:solidFill>
                <a:latin typeface="Arial" panose="020B0604020202020204" pitchFamily="34" charset="0"/>
                <a:cs typeface="Arial" panose="020B0604020202020204" pitchFamily="34" charset="0"/>
              </a:defRPr>
            </a:lvl1p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162547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lgn="ctr">
              <a:lnSpc>
                <a:spcPct val="100000"/>
              </a:lnSpc>
              <a:defRPr sz="3000" b="1">
                <a:solidFill>
                  <a:srgbClr val="0C61A4"/>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4"/>
          </p:nvPr>
        </p:nvSpPr>
        <p:spPr>
          <a:xfrm>
            <a:off x="390529" y="6250210"/>
            <a:ext cx="312206" cy="270184"/>
          </a:xfrm>
          <a:prstGeom prst="rect">
            <a:avLst/>
          </a:prstGeom>
          <a:solidFill>
            <a:schemeClr val="bg1"/>
          </a:solidFill>
        </p:spPr>
        <p:txBody>
          <a:bodyPr lIns="0" tIns="0" rIns="0" bIns="0"/>
          <a:lstStyle>
            <a:lvl1pPr>
              <a:defRPr sz="1000">
                <a:solidFill>
                  <a:srgbClr val="0076BF"/>
                </a:solidFill>
                <a:latin typeface="Arial" panose="020B0604020202020204" pitchFamily="34" charset="0"/>
                <a:cs typeface="Arial" panose="020B0604020202020204" pitchFamily="34" charset="0"/>
              </a:defRPr>
            </a:lvl1p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146043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lgn="l">
              <a:lnSpc>
                <a:spcPct val="100000"/>
              </a:lnSpc>
              <a:defRPr sz="3000" b="1">
                <a:solidFill>
                  <a:srgbClr val="0C61A4"/>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Slide Number Placeholder 5"/>
          <p:cNvSpPr>
            <a:spLocks noGrp="1"/>
          </p:cNvSpPr>
          <p:nvPr>
            <p:ph type="sldNum" sz="quarter" idx="4"/>
          </p:nvPr>
        </p:nvSpPr>
        <p:spPr>
          <a:xfrm>
            <a:off x="390529" y="6250210"/>
            <a:ext cx="312206" cy="270184"/>
          </a:xfrm>
          <a:prstGeom prst="rect">
            <a:avLst/>
          </a:prstGeom>
          <a:solidFill>
            <a:schemeClr val="bg1"/>
          </a:solidFill>
        </p:spPr>
        <p:txBody>
          <a:bodyPr lIns="0" tIns="0" rIns="0" bIns="0"/>
          <a:lstStyle>
            <a:lvl1pPr>
              <a:defRPr sz="1000">
                <a:solidFill>
                  <a:srgbClr val="0076BF"/>
                </a:solidFill>
                <a:latin typeface="Arial" panose="020B0604020202020204" pitchFamily="34" charset="0"/>
                <a:cs typeface="Arial" panose="020B0604020202020204" pitchFamily="34" charset="0"/>
              </a:defRPr>
            </a:lvl1p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422526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a:prstGeom prst="rect">
            <a:avLst/>
          </a:prstGeom>
        </p:spPr>
        <p:txBody>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628650" y="365126"/>
            <a:ext cx="7886700" cy="1325563"/>
          </a:xfrm>
          <a:prstGeom prst="rect">
            <a:avLst/>
          </a:prstGeom>
        </p:spPr>
        <p:txBody>
          <a:bodyPr/>
          <a:lstStyle>
            <a:lvl1pPr algn="ctr">
              <a:lnSpc>
                <a:spcPct val="100000"/>
              </a:lnSpc>
              <a:defRPr sz="3000" b="1">
                <a:solidFill>
                  <a:srgbClr val="0C61A4"/>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lide Number Placeholder 5"/>
          <p:cNvSpPr>
            <a:spLocks noGrp="1"/>
          </p:cNvSpPr>
          <p:nvPr>
            <p:ph type="sldNum" sz="quarter" idx="4"/>
          </p:nvPr>
        </p:nvSpPr>
        <p:spPr>
          <a:xfrm>
            <a:off x="390529" y="6250210"/>
            <a:ext cx="312206" cy="270184"/>
          </a:xfrm>
          <a:prstGeom prst="rect">
            <a:avLst/>
          </a:prstGeom>
          <a:solidFill>
            <a:schemeClr val="bg1"/>
          </a:solidFill>
        </p:spPr>
        <p:txBody>
          <a:bodyPr lIns="0" tIns="0" rIns="0" bIns="0"/>
          <a:lstStyle>
            <a:lvl1pPr>
              <a:defRPr sz="1000">
                <a:solidFill>
                  <a:srgbClr val="0076BF"/>
                </a:solidFill>
                <a:latin typeface="Arial" panose="020B0604020202020204" pitchFamily="34" charset="0"/>
                <a:cs typeface="Arial" panose="020B0604020202020204" pitchFamily="34" charset="0"/>
              </a:defRPr>
            </a:lvl1p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193446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628650" y="365126"/>
            <a:ext cx="7886700" cy="1325563"/>
          </a:xfrm>
          <a:prstGeom prst="rect">
            <a:avLst/>
          </a:prstGeom>
        </p:spPr>
        <p:txBody>
          <a:bodyPr/>
          <a:lstStyle>
            <a:lvl1pPr algn="ctr">
              <a:lnSpc>
                <a:spcPct val="100000"/>
              </a:lnSpc>
              <a:defRPr sz="3000" b="1">
                <a:solidFill>
                  <a:srgbClr val="0C61A4"/>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Slide Number Placeholder 5"/>
          <p:cNvSpPr>
            <a:spLocks noGrp="1"/>
          </p:cNvSpPr>
          <p:nvPr>
            <p:ph type="sldNum" sz="quarter" idx="10"/>
          </p:nvPr>
        </p:nvSpPr>
        <p:spPr>
          <a:xfrm>
            <a:off x="390529" y="6250210"/>
            <a:ext cx="312206" cy="270184"/>
          </a:xfrm>
          <a:prstGeom prst="rect">
            <a:avLst/>
          </a:prstGeom>
          <a:solidFill>
            <a:schemeClr val="bg1"/>
          </a:solidFill>
        </p:spPr>
        <p:txBody>
          <a:bodyPr lIns="0" tIns="0" rIns="0" bIns="0"/>
          <a:lstStyle>
            <a:lvl1pPr>
              <a:defRPr sz="1000">
                <a:solidFill>
                  <a:srgbClr val="0076BF"/>
                </a:solidFill>
                <a:latin typeface="Arial" panose="020B0604020202020204" pitchFamily="34" charset="0"/>
                <a:cs typeface="Arial" panose="020B0604020202020204" pitchFamily="34" charset="0"/>
              </a:defRPr>
            </a:lvl1p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1209943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628650" y="365126"/>
            <a:ext cx="7886700" cy="1325563"/>
          </a:xfrm>
          <a:prstGeom prst="rect">
            <a:avLst/>
          </a:prstGeom>
        </p:spPr>
        <p:txBody>
          <a:bodyPr/>
          <a:lstStyle>
            <a:lvl1pPr algn="ctr">
              <a:lnSpc>
                <a:spcPct val="100000"/>
              </a:lnSpc>
              <a:defRPr sz="3000" b="1">
                <a:solidFill>
                  <a:srgbClr val="0C61A4"/>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Slide Number Placeholder 5"/>
          <p:cNvSpPr>
            <a:spLocks noGrp="1"/>
          </p:cNvSpPr>
          <p:nvPr>
            <p:ph type="sldNum" sz="quarter" idx="4"/>
          </p:nvPr>
        </p:nvSpPr>
        <p:spPr>
          <a:xfrm>
            <a:off x="390529" y="6250210"/>
            <a:ext cx="312206" cy="270184"/>
          </a:xfrm>
          <a:prstGeom prst="rect">
            <a:avLst/>
          </a:prstGeom>
          <a:solidFill>
            <a:schemeClr val="bg1"/>
          </a:solidFill>
        </p:spPr>
        <p:txBody>
          <a:bodyPr lIns="0" tIns="0" rIns="0" bIns="0"/>
          <a:lstStyle>
            <a:lvl1pPr>
              <a:defRPr sz="1000">
                <a:solidFill>
                  <a:srgbClr val="0076BF"/>
                </a:solidFill>
                <a:latin typeface="Arial" panose="020B0604020202020204" pitchFamily="34" charset="0"/>
                <a:cs typeface="Arial" panose="020B0604020202020204" pitchFamily="34" charset="0"/>
              </a:defRPr>
            </a:lvl1p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2215845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390529" y="6250210"/>
            <a:ext cx="312206" cy="270184"/>
          </a:xfrm>
          <a:prstGeom prst="rect">
            <a:avLst/>
          </a:prstGeom>
          <a:solidFill>
            <a:schemeClr val="bg1"/>
          </a:solidFill>
        </p:spPr>
        <p:txBody>
          <a:bodyPr lIns="0" tIns="0" rIns="0" bIns="0"/>
          <a:lstStyle>
            <a:lvl1pPr>
              <a:defRPr sz="1000">
                <a:solidFill>
                  <a:srgbClr val="0076BF"/>
                </a:solidFill>
                <a:latin typeface="Arial" panose="020B0604020202020204" pitchFamily="34" charset="0"/>
                <a:cs typeface="Arial" panose="020B0604020202020204" pitchFamily="34" charset="0"/>
              </a:defRPr>
            </a:lvl1p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390650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lnSpc>
                <a:spcPct val="100000"/>
              </a:lnSpc>
              <a:defRPr sz="3000" b="1">
                <a:solidFill>
                  <a:srgbClr val="0C61A4"/>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Slide Number Placeholder 5"/>
          <p:cNvSpPr>
            <a:spLocks noGrp="1"/>
          </p:cNvSpPr>
          <p:nvPr>
            <p:ph type="sldNum" sz="quarter" idx="4"/>
          </p:nvPr>
        </p:nvSpPr>
        <p:spPr>
          <a:xfrm>
            <a:off x="390529" y="6250210"/>
            <a:ext cx="312206" cy="270184"/>
          </a:xfrm>
          <a:prstGeom prst="rect">
            <a:avLst/>
          </a:prstGeom>
          <a:solidFill>
            <a:schemeClr val="bg1"/>
          </a:solidFill>
        </p:spPr>
        <p:txBody>
          <a:bodyPr lIns="0" tIns="0" rIns="0" bIns="0"/>
          <a:lstStyle>
            <a:lvl1pPr>
              <a:defRPr sz="1000">
                <a:solidFill>
                  <a:srgbClr val="0076BF"/>
                </a:solidFill>
                <a:latin typeface="Arial" panose="020B0604020202020204" pitchFamily="34" charset="0"/>
                <a:cs typeface="Arial" panose="020B0604020202020204" pitchFamily="34" charset="0"/>
              </a:defRPr>
            </a:lvl1p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1172178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lnSpc>
                <a:spcPct val="100000"/>
              </a:lnSpc>
              <a:defRPr sz="3000" b="1">
                <a:solidFill>
                  <a:srgbClr val="0C61A4"/>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Slide Number Placeholder 5"/>
          <p:cNvSpPr>
            <a:spLocks noGrp="1"/>
          </p:cNvSpPr>
          <p:nvPr>
            <p:ph type="sldNum" sz="quarter" idx="4"/>
          </p:nvPr>
        </p:nvSpPr>
        <p:spPr>
          <a:xfrm>
            <a:off x="390529" y="6250210"/>
            <a:ext cx="312206" cy="270184"/>
          </a:xfrm>
          <a:prstGeom prst="rect">
            <a:avLst/>
          </a:prstGeom>
          <a:solidFill>
            <a:schemeClr val="bg1"/>
          </a:solidFill>
        </p:spPr>
        <p:txBody>
          <a:bodyPr lIns="0" tIns="0" rIns="0" bIns="0"/>
          <a:lstStyle>
            <a:lvl1pPr>
              <a:defRPr sz="1000">
                <a:solidFill>
                  <a:srgbClr val="0076BF"/>
                </a:solidFill>
                <a:latin typeface="Arial" panose="020B0604020202020204" pitchFamily="34" charset="0"/>
                <a:cs typeface="Arial" panose="020B0604020202020204" pitchFamily="34" charset="0"/>
              </a:defRPr>
            </a:lvl1p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80960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6058201"/>
            <a:ext cx="9143244" cy="774128"/>
          </a:xfrm>
          <a:prstGeom prst="rect">
            <a:avLst/>
          </a:prstGeom>
        </p:spPr>
      </p:pic>
      <p:sp>
        <p:nvSpPr>
          <p:cNvPr id="4" name="Slide Number Placeholder 5"/>
          <p:cNvSpPr>
            <a:spLocks noGrp="1"/>
          </p:cNvSpPr>
          <p:nvPr>
            <p:ph type="sldNum" sz="quarter" idx="4"/>
          </p:nvPr>
        </p:nvSpPr>
        <p:spPr>
          <a:xfrm>
            <a:off x="390529" y="6250210"/>
            <a:ext cx="312206" cy="270184"/>
          </a:xfrm>
          <a:prstGeom prst="rect">
            <a:avLst/>
          </a:prstGeom>
          <a:solidFill>
            <a:schemeClr val="bg1"/>
          </a:solidFill>
        </p:spPr>
        <p:txBody>
          <a:bodyPr lIns="0" tIns="0" rIns="0" bIns="0"/>
          <a:lstStyle>
            <a:lvl1pPr>
              <a:defRPr sz="1000">
                <a:solidFill>
                  <a:srgbClr val="0076BF"/>
                </a:solidFill>
                <a:latin typeface="Arial" panose="020B0604020202020204" pitchFamily="34" charset="0"/>
                <a:cs typeface="Arial" panose="020B0604020202020204" pitchFamily="34" charset="0"/>
              </a:defRPr>
            </a:lvl1p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25569815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kff.org/health-costs/report/2018-employer-health-benefits-surve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bamawhitehouse.archives.gov/sites/whitehouse.gov/files/images/Documents/DataUnderlyingHealthCareReformReport.xls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cdc.gov/nchs/data/nhis/earlyrelease/insur201811.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ommonwealthfund.org/sites/default/files/2019-02/Collins_hlt_ins_coverage_8_years_after_ACA_2018_biennial_survey_sb.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www.kff.org/medicaid/issue-brief/the-effects-of-medicaid-expansion-under-the-aca-updated-findings-from-a-literature-review-march-201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cbpp.org/research/health/chart-book-the-far-reaching-benefits-of-the-affordable-care-acts-medicai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kff.org/health-reform/issue-brief/pre-existing-conditions-and-medical-underwriting-in-the-individual-insurance-market-prior-to-the-ac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kff.org/health-reform/issue-brief/would-states-eliminate-key-benefits-if-ahca-waivers-are-enacte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kff.org/health-reform/issue-brief/data-note-changes-in-enrollment-in-the-individual-health-insurance-marke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hyperlink" Target="https://www.commonwealthfund.org/sites/default/files/documents/___media_files_publications_issue_brief_2017_sep_collins_2017_aca_tracking_survey_ib_v2.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605683" y="2514430"/>
            <a:ext cx="4852142" cy="1015663"/>
          </a:xfrm>
          <a:prstGeom prst="rect">
            <a:avLst/>
          </a:prstGeom>
          <a:noFill/>
        </p:spPr>
        <p:txBody>
          <a:bodyPr wrap="square" rtlCol="0">
            <a:spAutoFit/>
          </a:bodyPr>
          <a:lstStyle/>
          <a:p>
            <a:r>
              <a:rPr lang="en-US" sz="3000" b="1" dirty="0">
                <a:solidFill>
                  <a:srgbClr val="0C61A4"/>
                </a:solidFill>
                <a:latin typeface="Arial" panose="020B0604020202020204" pitchFamily="34" charset="0"/>
                <a:cs typeface="Arial" panose="020B0604020202020204" pitchFamily="34" charset="0"/>
              </a:rPr>
              <a:t>Accomplishments of Affordable Care Act</a:t>
            </a:r>
          </a:p>
        </p:txBody>
      </p:sp>
      <p:cxnSp>
        <p:nvCxnSpPr>
          <p:cNvPr id="8" name="Straight Connector 7"/>
          <p:cNvCxnSpPr/>
          <p:nvPr/>
        </p:nvCxnSpPr>
        <p:spPr>
          <a:xfrm>
            <a:off x="6096000" y="638175"/>
            <a:ext cx="0" cy="5133975"/>
          </a:xfrm>
          <a:prstGeom prst="line">
            <a:avLst/>
          </a:prstGeom>
          <a:ln w="19050">
            <a:solidFill>
              <a:srgbClr val="0C61A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1312" y="2514430"/>
            <a:ext cx="1752604" cy="993650"/>
          </a:xfrm>
          <a:prstGeom prst="rect">
            <a:avLst/>
          </a:prstGeom>
        </p:spPr>
      </p:pic>
      <p:sp>
        <p:nvSpPr>
          <p:cNvPr id="12" name="TextBox 11"/>
          <p:cNvSpPr txBox="1"/>
          <p:nvPr/>
        </p:nvSpPr>
        <p:spPr>
          <a:xfrm>
            <a:off x="605683" y="5577046"/>
            <a:ext cx="4852142" cy="307777"/>
          </a:xfrm>
          <a:prstGeom prst="rect">
            <a:avLst/>
          </a:prstGeom>
          <a:noFill/>
        </p:spPr>
        <p:txBody>
          <a:bodyPr wrap="square" rtlCol="0">
            <a:spAutoFit/>
          </a:bodyPr>
          <a:lstStyle/>
          <a:p>
            <a:r>
              <a:rPr lang="en-US" sz="1400" dirty="0">
                <a:solidFill>
                  <a:srgbClr val="0C61A4"/>
                </a:solidFill>
                <a:latin typeface="Arial" panose="020B0604020202020204" pitchFamily="34" charset="0"/>
                <a:cs typeface="Arial" panose="020B0604020202020204" pitchFamily="34" charset="0"/>
              </a:rPr>
              <a:t>March 19, 2019</a:t>
            </a:r>
          </a:p>
        </p:txBody>
      </p:sp>
    </p:spTree>
    <p:extLst>
      <p:ext uri="{BB962C8B-B14F-4D97-AF65-F5344CB8AC3E}">
        <p14:creationId xmlns:p14="http://schemas.microsoft.com/office/powerpoint/2010/main" val="1201830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381000"/>
            <a:ext cx="2736273" cy="3139321"/>
          </a:xfrm>
          <a:prstGeom prst="rect">
            <a:avLst/>
          </a:prstGeom>
          <a:noFill/>
        </p:spPr>
        <p:txBody>
          <a:bodyPr wrap="square" lIns="0" tIns="0" rIns="0" bIns="0" rtlCol="0">
            <a:spAutoFit/>
          </a:bodyPr>
          <a:lstStyle/>
          <a:p>
            <a:r>
              <a:rPr lang="en-US" sz="1200" dirty="0">
                <a:latin typeface="Arial" panose="020B0604020202020204" pitchFamily="34" charset="0"/>
                <a:cs typeface="Arial" panose="020B0604020202020204" pitchFamily="34" charset="0"/>
              </a:rPr>
              <a:t>Health care cost growth has been significantly slower since 2010 than in earlier periods. While there are many causes, the ACA played a meaningful role by: reforming Medicare payment rates, which likely led to lower payment rates for private plans as well; establishing incentives for hospitals to avoid unnecessary readmissions and hospital-acquired conditions (such as infections), which are both harmful and costly; and creating mechanisms for ongoing payment reform and experimentation in Medicare. The slowdown in health care costs is generating substantial savings for the federal and state governments.</a:t>
            </a:r>
          </a:p>
        </p:txBody>
      </p:sp>
      <p:sp>
        <p:nvSpPr>
          <p:cNvPr id="9" name="Slide Number Placeholder 8"/>
          <p:cNvSpPr>
            <a:spLocks noGrp="1"/>
          </p:cNvSpPr>
          <p:nvPr>
            <p:ph type="sldNum" sz="quarter" idx="4"/>
          </p:nvPr>
        </p:nvSpPr>
        <p:spPr/>
        <p:txBody>
          <a:bodyPr/>
          <a:lstStyle/>
          <a:p>
            <a:fld id="{89C387D8-FB26-4387-87B2-89A5A49F9816}" type="slidenum">
              <a:rPr lang="en-US" smtClean="0"/>
              <a:pPr/>
              <a:t>9</a:t>
            </a:fld>
            <a:endParaRPr lang="en-US" dirty="0"/>
          </a:p>
        </p:txBody>
      </p:sp>
      <p:pic>
        <p:nvPicPr>
          <p:cNvPr id="4" name="Picture 3">
            <a:extLst>
              <a:ext uri="{FF2B5EF4-FFF2-40B4-BE49-F238E27FC236}">
                <a16:creationId xmlns:a16="http://schemas.microsoft.com/office/drawing/2014/main" id="{922C0CFB-E50F-CD4E-9B20-CBE95B9B96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381000"/>
            <a:ext cx="5029200" cy="4157472"/>
          </a:xfrm>
          <a:prstGeom prst="rect">
            <a:avLst/>
          </a:prstGeom>
        </p:spPr>
      </p:pic>
    </p:spTree>
    <p:extLst>
      <p:ext uri="{BB962C8B-B14F-4D97-AF65-F5344CB8AC3E}">
        <p14:creationId xmlns:p14="http://schemas.microsoft.com/office/powerpoint/2010/main" val="2086667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381000"/>
            <a:ext cx="2736273" cy="2492990"/>
          </a:xfrm>
          <a:prstGeom prst="rect">
            <a:avLst/>
          </a:prstGeom>
          <a:noFill/>
        </p:spPr>
        <p:txBody>
          <a:bodyPr wrap="square" lIns="0" tIns="0" rIns="0" bIns="0" rtlCol="0">
            <a:spAutoFit/>
          </a:bodyPr>
          <a:lstStyle/>
          <a:p>
            <a:r>
              <a:rPr lang="en-US" sz="1200" dirty="0">
                <a:latin typeface="Arial" panose="020B0604020202020204" pitchFamily="34" charset="0"/>
                <a:cs typeface="Arial" panose="020B0604020202020204" pitchFamily="34" charset="0"/>
              </a:rPr>
              <a:t>Premiums for job-based coverage have risen more slowly since the ACA became law, producing sizable savings for workers (though health care costs still put pressure on family budgets). These savings have not been offset by faster growth in deductibles and other out-of-pocket costs; in fact, total out-of-pocket costs (excluding premiums) have grown slightly more slowly since 2010.</a:t>
            </a:r>
          </a:p>
          <a:p>
            <a:r>
              <a:rPr lang="en-US" sz="1200" dirty="0">
                <a:latin typeface="Arial" panose="020B0604020202020204" pitchFamily="34" charset="0"/>
                <a:cs typeface="Arial" panose="020B0604020202020204" pitchFamily="34" charset="0"/>
              </a:rPr>
              <a:t> </a:t>
            </a:r>
          </a:p>
          <a:p>
            <a:r>
              <a:rPr lang="en-US" sz="1000" dirty="0">
                <a:latin typeface="Arial" panose="020B0604020202020204" pitchFamily="34" charset="0"/>
                <a:cs typeface="Arial" panose="020B0604020202020204" pitchFamily="34" charset="0"/>
              </a:rPr>
              <a:t>Source link:</a:t>
            </a:r>
          </a:p>
          <a:p>
            <a:r>
              <a:rPr lang="en-US" sz="1000" u="sng" dirty="0">
                <a:latin typeface="Arial" panose="020B0604020202020204" pitchFamily="34" charset="0"/>
                <a:cs typeface="Arial" panose="020B0604020202020204" pitchFamily="34" charset="0"/>
                <a:hlinkClick r:id="rId3"/>
              </a:rPr>
              <a:t>https://www.kff.org/health-costs/report/2018-employer-health-benefits-survey/</a:t>
            </a:r>
            <a:r>
              <a:rPr lang="en-US" sz="1000" dirty="0">
                <a:latin typeface="Arial" panose="020B0604020202020204" pitchFamily="34" charset="0"/>
                <a:cs typeface="Arial" panose="020B0604020202020204" pitchFamily="34" charset="0"/>
              </a:rPr>
              <a:t> </a:t>
            </a:r>
          </a:p>
        </p:txBody>
      </p:sp>
      <p:sp>
        <p:nvSpPr>
          <p:cNvPr id="9" name="Slide Number Placeholder 8"/>
          <p:cNvSpPr>
            <a:spLocks noGrp="1"/>
          </p:cNvSpPr>
          <p:nvPr>
            <p:ph type="sldNum" sz="quarter" idx="4"/>
          </p:nvPr>
        </p:nvSpPr>
        <p:spPr/>
        <p:txBody>
          <a:bodyPr/>
          <a:lstStyle/>
          <a:p>
            <a:fld id="{89C387D8-FB26-4387-87B2-89A5A49F9816}" type="slidenum">
              <a:rPr lang="en-US" smtClean="0"/>
              <a:pPr/>
              <a:t>10</a:t>
            </a:fld>
            <a:endParaRPr lang="en-US" dirty="0"/>
          </a:p>
        </p:txBody>
      </p:sp>
      <p:pic>
        <p:nvPicPr>
          <p:cNvPr id="4" name="Picture 3">
            <a:extLst>
              <a:ext uri="{FF2B5EF4-FFF2-40B4-BE49-F238E27FC236}">
                <a16:creationId xmlns:a16="http://schemas.microsoft.com/office/drawing/2014/main" id="{922C0CFB-E50F-CD4E-9B20-CBE95B9B96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00" y="381000"/>
            <a:ext cx="5029200" cy="4436873"/>
          </a:xfrm>
          <a:prstGeom prst="rect">
            <a:avLst/>
          </a:prstGeom>
        </p:spPr>
      </p:pic>
    </p:spTree>
    <p:extLst>
      <p:ext uri="{BB962C8B-B14F-4D97-AF65-F5344CB8AC3E}">
        <p14:creationId xmlns:p14="http://schemas.microsoft.com/office/powerpoint/2010/main" val="1007400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a:xfrm>
            <a:off x="390529" y="6250210"/>
            <a:ext cx="312206" cy="270184"/>
          </a:xfrm>
        </p:spPr>
        <p:txBody>
          <a:bodyPr/>
          <a:lstStyle/>
          <a:p>
            <a:fld id="{89C387D8-FB26-4387-87B2-89A5A49F9816}" type="slidenum">
              <a:rPr lang="en-US" smtClean="0"/>
              <a:pPr/>
              <a:t>11</a:t>
            </a:fld>
            <a:endParaRPr lang="en-US" dirty="0"/>
          </a:p>
        </p:txBody>
      </p:sp>
      <p:graphicFrame>
        <p:nvGraphicFramePr>
          <p:cNvPr id="2" name="Table 1">
            <a:extLst>
              <a:ext uri="{FF2B5EF4-FFF2-40B4-BE49-F238E27FC236}">
                <a16:creationId xmlns:a16="http://schemas.microsoft.com/office/drawing/2014/main" id="{F1DEC91B-5D01-CF46-8600-C319DB16A2C4}"/>
              </a:ext>
            </a:extLst>
          </p:cNvPr>
          <p:cNvGraphicFramePr>
            <a:graphicFrameLocks noGrp="1"/>
          </p:cNvGraphicFramePr>
          <p:nvPr>
            <p:extLst>
              <p:ext uri="{D42A27DB-BD31-4B8C-83A1-F6EECF244321}">
                <p14:modId xmlns:p14="http://schemas.microsoft.com/office/powerpoint/2010/main" val="1168297994"/>
              </p:ext>
            </p:extLst>
          </p:nvPr>
        </p:nvGraphicFramePr>
        <p:xfrm>
          <a:off x="864227" y="644056"/>
          <a:ext cx="7415547" cy="5263764"/>
        </p:xfrm>
        <a:graphic>
          <a:graphicData uri="http://schemas.openxmlformats.org/drawingml/2006/table">
            <a:tbl>
              <a:tblPr firstRow="1" firstCol="1" bandRow="1">
                <a:tableStyleId>{D7AC3CCA-C797-4891-BE02-D94E43425B78}</a:tableStyleId>
              </a:tblPr>
              <a:tblGrid>
                <a:gridCol w="5193822">
                  <a:extLst>
                    <a:ext uri="{9D8B030D-6E8A-4147-A177-3AD203B41FA5}">
                      <a16:colId xmlns:a16="http://schemas.microsoft.com/office/drawing/2014/main" val="2379149522"/>
                    </a:ext>
                  </a:extLst>
                </a:gridCol>
                <a:gridCol w="2221725">
                  <a:extLst>
                    <a:ext uri="{9D8B030D-6E8A-4147-A177-3AD203B41FA5}">
                      <a16:colId xmlns:a16="http://schemas.microsoft.com/office/drawing/2014/main" val="698959387"/>
                    </a:ext>
                  </a:extLst>
                </a:gridCol>
              </a:tblGrid>
              <a:tr h="396782">
                <a:tc gridSpan="2">
                  <a:txBody>
                    <a:bodyPr/>
                    <a:lstStyle/>
                    <a:p>
                      <a:pPr marL="0" marR="0" algn="l">
                        <a:lnSpc>
                          <a:spcPct val="100000"/>
                        </a:lnSpc>
                        <a:spcBef>
                          <a:spcPts val="0"/>
                        </a:spcBef>
                        <a:spcAft>
                          <a:spcPts val="1200"/>
                        </a:spcAft>
                      </a:pPr>
                      <a:r>
                        <a:rPr lang="en-US" sz="1800" dirty="0">
                          <a:effectLst/>
                        </a:rPr>
                        <a:t>There Is Strong Public Support for Major ACA Provisions​</a:t>
                      </a:r>
                      <a:endParaRPr lang="en-US" sz="1800" dirty="0">
                        <a:effectLst/>
                        <a:latin typeface="Franklin Gothic Medium" panose="020B0603020102020204" pitchFamily="34" charset="0"/>
                        <a:ea typeface="Times New Roman" panose="02020603050405020304" pitchFamily="18" charset="0"/>
                        <a:cs typeface="Arial" panose="020B0604020202020204" pitchFamily="34" charset="0"/>
                      </a:endParaRPr>
                    </a:p>
                  </a:txBody>
                  <a:tcPr marL="0" marR="0" marT="3683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noFill/>
                  </a:tcPr>
                </a:tc>
                <a:tc hMerge="1">
                  <a:txBody>
                    <a:bodyPr/>
                    <a:lstStyle/>
                    <a:p>
                      <a:endParaRPr lang="en-US"/>
                    </a:p>
                  </a:txBody>
                  <a:tcPr/>
                </a:tc>
                <a:extLst>
                  <a:ext uri="{0D108BD9-81ED-4DB2-BD59-A6C34878D82A}">
                    <a16:rowId xmlns:a16="http://schemas.microsoft.com/office/drawing/2014/main" val="2935460594"/>
                  </a:ext>
                </a:extLst>
              </a:tr>
              <a:tr h="278477">
                <a:tc>
                  <a:txBody>
                    <a:bodyPr/>
                    <a:lstStyle/>
                    <a:p>
                      <a:pPr marL="0" marR="0" algn="l">
                        <a:lnSpc>
                          <a:spcPct val="107000"/>
                        </a:lnSpc>
                        <a:spcBef>
                          <a:spcPts val="200"/>
                        </a:spcBef>
                        <a:spcAft>
                          <a:spcPts val="300"/>
                        </a:spcAft>
                      </a:pPr>
                      <a:r>
                        <a:rPr lang="en-US" sz="1200" dirty="0">
                          <a:solidFill>
                            <a:srgbClr val="006AA7"/>
                          </a:solidFill>
                          <a:effectLst/>
                          <a:latin typeface="Arial" panose="020B0604020202020204" pitchFamily="34" charset="0"/>
                          <a:cs typeface="Arial" panose="020B0604020202020204" pitchFamily="34" charset="0"/>
                        </a:rPr>
                        <a:t>Affordable Care Act​ Provision</a:t>
                      </a:r>
                      <a:endParaRPr lang="en-US" sz="1200" dirty="0">
                        <a:solidFill>
                          <a:srgbClr val="006AA7"/>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18415" marB="1841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marR="0" algn="ctr">
                        <a:lnSpc>
                          <a:spcPct val="107000"/>
                        </a:lnSpc>
                        <a:spcBef>
                          <a:spcPts val="200"/>
                        </a:spcBef>
                        <a:spcAft>
                          <a:spcPts val="300"/>
                        </a:spcAft>
                      </a:pPr>
                      <a:r>
                        <a:rPr lang="en-US" sz="1200" b="1" dirty="0">
                          <a:solidFill>
                            <a:srgbClr val="006AA7"/>
                          </a:solidFill>
                          <a:effectLst/>
                          <a:latin typeface="Arial" panose="020B0604020202020204" pitchFamily="34" charset="0"/>
                          <a:cs typeface="Arial" panose="020B0604020202020204" pitchFamily="34" charset="0"/>
                        </a:rPr>
                        <a:t>Percent in favor</a:t>
                      </a:r>
                      <a:endParaRPr lang="en-US" sz="1200" b="1" dirty="0">
                        <a:solidFill>
                          <a:srgbClr val="006AA7"/>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18415" marB="1841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extLst>
                  <a:ext uri="{0D108BD9-81ED-4DB2-BD59-A6C34878D82A}">
                    <a16:rowId xmlns:a16="http://schemas.microsoft.com/office/drawing/2014/main" val="3502868201"/>
                  </a:ext>
                </a:extLst>
              </a:tr>
              <a:tr h="513388">
                <a:tc>
                  <a:txBody>
                    <a:bodyPr/>
                    <a:lstStyle/>
                    <a:p>
                      <a:pPr marL="0" marR="0" algn="l">
                        <a:lnSpc>
                          <a:spcPct val="100000"/>
                        </a:lnSpc>
                        <a:spcBef>
                          <a:spcPts val="1000"/>
                        </a:spcBef>
                        <a:spcAft>
                          <a:spcPts val="14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Allows young adults to stay on their parents’ insurance plans until age 26</a:t>
                      </a: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1000"/>
                        </a:spcBef>
                        <a:spcAft>
                          <a:spcPts val="1400"/>
                        </a:spcAft>
                      </a:pPr>
                      <a:r>
                        <a:rPr lang="en-US" sz="1200" dirty="0">
                          <a:effectLst/>
                          <a:latin typeface="Arial" panose="020B0604020202020204" pitchFamily="34" charset="0"/>
                          <a:cs typeface="Arial" panose="020B0604020202020204" pitchFamily="34" charset="0"/>
                        </a:rPr>
                        <a:t>82%​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69194769"/>
                  </a:ext>
                </a:extLst>
              </a:tr>
              <a:tr h="513388">
                <a:tc>
                  <a:txBody>
                    <a:bodyPr/>
                    <a:lstStyle/>
                    <a:p>
                      <a:pPr marL="0" marR="0" algn="l">
                        <a:lnSpc>
                          <a:spcPct val="100000"/>
                        </a:lnSpc>
                        <a:spcBef>
                          <a:spcPts val="1000"/>
                        </a:spcBef>
                        <a:spcAft>
                          <a:spcPts val="14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Creates health insurance exchanges where small businesses and people can shop for insurance and compare prices and benefits</a:t>
                      </a: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00000"/>
                        </a:lnSpc>
                        <a:spcBef>
                          <a:spcPts val="1000"/>
                        </a:spcBef>
                        <a:spcAft>
                          <a:spcPts val="1400"/>
                        </a:spcAft>
                      </a:pPr>
                      <a:r>
                        <a:rPr lang="en-US" sz="1200" dirty="0">
                          <a:effectLst/>
                          <a:latin typeface="Arial" panose="020B0604020202020204" pitchFamily="34" charset="0"/>
                          <a:cs typeface="Arial" panose="020B0604020202020204" pitchFamily="34" charset="0"/>
                        </a:rPr>
                        <a:t>82%​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849570656"/>
                  </a:ext>
                </a:extLst>
              </a:tr>
              <a:tr h="746598">
                <a:tc>
                  <a:txBody>
                    <a:bodyPr/>
                    <a:lstStyle/>
                    <a:p>
                      <a:pPr marL="0" marR="0" algn="l">
                        <a:lnSpc>
                          <a:spcPct val="100000"/>
                        </a:lnSpc>
                        <a:spcBef>
                          <a:spcPts val="1000"/>
                        </a:spcBef>
                        <a:spcAft>
                          <a:spcPts val="14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Provides financial help to low- and moderate-income Americans who don’t get insurance through their jobs to help them purchase coverage</a:t>
                      </a: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1000"/>
                        </a:spcBef>
                        <a:spcAft>
                          <a:spcPts val="1400"/>
                        </a:spcAft>
                      </a:pPr>
                      <a:r>
                        <a:rPr lang="en-US" sz="1200" dirty="0">
                          <a:effectLst/>
                          <a:latin typeface="Arial" panose="020B0604020202020204" pitchFamily="34" charset="0"/>
                          <a:cs typeface="Arial" panose="020B0604020202020204" pitchFamily="34" charset="0"/>
                        </a:rPr>
                        <a:t>81%​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56660475"/>
                  </a:ext>
                </a:extLst>
              </a:tr>
              <a:tr h="746598">
                <a:tc>
                  <a:txBody>
                    <a:bodyPr/>
                    <a:lstStyle/>
                    <a:p>
                      <a:pPr marL="0" marR="0" algn="l">
                        <a:lnSpc>
                          <a:spcPct val="100000"/>
                        </a:lnSpc>
                        <a:spcBef>
                          <a:spcPts val="1000"/>
                        </a:spcBef>
                        <a:spcAft>
                          <a:spcPts val="14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Gradually closes the Medicare prescription drug “doughnut hole” so people on Medicare will no longer have to pay for the full cost of their medications</a:t>
                      </a: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00000"/>
                        </a:lnSpc>
                        <a:spcBef>
                          <a:spcPts val="1000"/>
                        </a:spcBef>
                        <a:spcAft>
                          <a:spcPts val="1400"/>
                        </a:spcAft>
                      </a:pPr>
                      <a:r>
                        <a:rPr lang="en-US" sz="1200" dirty="0">
                          <a:effectLst/>
                          <a:latin typeface="Arial" panose="020B0604020202020204" pitchFamily="34" charset="0"/>
                          <a:cs typeface="Arial" panose="020B0604020202020204" pitchFamily="34" charset="0"/>
                        </a:rPr>
                        <a:t>81%​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855652517"/>
                  </a:ext>
                </a:extLst>
              </a:tr>
              <a:tr h="280177">
                <a:tc>
                  <a:txBody>
                    <a:bodyPr/>
                    <a:lstStyle/>
                    <a:p>
                      <a:pPr marL="0" marR="0" algn="l">
                        <a:lnSpc>
                          <a:spcPct val="100000"/>
                        </a:lnSpc>
                        <a:spcBef>
                          <a:spcPts val="1000"/>
                        </a:spcBef>
                        <a:spcAft>
                          <a:spcPts val="14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Eliminates out-of-pocket costs for many preventive services</a:t>
                      </a: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1000"/>
                        </a:spcBef>
                        <a:spcAft>
                          <a:spcPts val="1400"/>
                        </a:spcAft>
                      </a:pPr>
                      <a:r>
                        <a:rPr lang="en-US" sz="1200" dirty="0">
                          <a:effectLst/>
                          <a:latin typeface="Arial" panose="020B0604020202020204" pitchFamily="34" charset="0"/>
                          <a:cs typeface="Arial" panose="020B0604020202020204" pitchFamily="34" charset="0"/>
                        </a:rPr>
                        <a:t>79%​</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56016184"/>
                  </a:ext>
                </a:extLst>
              </a:tr>
              <a:tr h="513388">
                <a:tc>
                  <a:txBody>
                    <a:bodyPr/>
                    <a:lstStyle/>
                    <a:p>
                      <a:pPr marL="0" marR="0" algn="l">
                        <a:lnSpc>
                          <a:spcPct val="100000"/>
                        </a:lnSpc>
                        <a:spcBef>
                          <a:spcPts val="1000"/>
                        </a:spcBef>
                        <a:spcAft>
                          <a:spcPts val="14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Allows states to expand Medicaid to cover more low-income, uninsured adults</a:t>
                      </a: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00000"/>
                        </a:lnSpc>
                        <a:spcBef>
                          <a:spcPts val="1000"/>
                        </a:spcBef>
                        <a:spcAft>
                          <a:spcPts val="1400"/>
                        </a:spcAft>
                      </a:pPr>
                      <a:r>
                        <a:rPr lang="en-US" sz="1200" dirty="0">
                          <a:effectLst/>
                          <a:latin typeface="Arial" panose="020B0604020202020204" pitchFamily="34" charset="0"/>
                          <a:cs typeface="Arial" panose="020B0604020202020204" pitchFamily="34" charset="0"/>
                        </a:rPr>
                        <a:t>77%​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656349997"/>
                  </a:ext>
                </a:extLst>
              </a:tr>
              <a:tr h="513388">
                <a:tc>
                  <a:txBody>
                    <a:bodyPr/>
                    <a:lstStyle/>
                    <a:p>
                      <a:pPr marL="0" marR="0" algn="l">
                        <a:lnSpc>
                          <a:spcPct val="100000"/>
                        </a:lnSpc>
                        <a:spcBef>
                          <a:spcPts val="1000"/>
                        </a:spcBef>
                        <a:spcAft>
                          <a:spcPts val="14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Prohibits insurance companies from denying coverage because of a person’s medical history</a:t>
                      </a: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1000"/>
                        </a:spcBef>
                        <a:spcAft>
                          <a:spcPts val="1400"/>
                        </a:spcAft>
                      </a:pPr>
                      <a:r>
                        <a:rPr lang="en-US" sz="1200" dirty="0">
                          <a:effectLst/>
                          <a:latin typeface="Arial" panose="020B0604020202020204" pitchFamily="34" charset="0"/>
                          <a:cs typeface="Arial" panose="020B0604020202020204" pitchFamily="34" charset="0"/>
                        </a:rPr>
                        <a:t>65%​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266083450"/>
                  </a:ext>
                </a:extLst>
              </a:tr>
              <a:tr h="513388">
                <a:tc>
                  <a:txBody>
                    <a:bodyPr/>
                    <a:lstStyle/>
                    <a:p>
                      <a:pPr marL="0" marR="0" algn="l">
                        <a:lnSpc>
                          <a:spcPct val="100000"/>
                        </a:lnSpc>
                        <a:spcBef>
                          <a:spcPts val="1000"/>
                        </a:spcBef>
                        <a:spcAft>
                          <a:spcPts val="14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Increases the Medicare payroll tax on earnings for upper-income Americans </a:t>
                      </a: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noFill/>
                  </a:tcPr>
                </a:tc>
                <a:tc>
                  <a:txBody>
                    <a:bodyPr/>
                    <a:lstStyle/>
                    <a:p>
                      <a:pPr marL="0" marR="0" algn="ctr">
                        <a:lnSpc>
                          <a:spcPct val="100000"/>
                        </a:lnSpc>
                        <a:spcBef>
                          <a:spcPts val="1000"/>
                        </a:spcBef>
                        <a:spcAft>
                          <a:spcPts val="1400"/>
                        </a:spcAft>
                      </a:pPr>
                      <a:r>
                        <a:rPr lang="en-US" sz="1200" dirty="0">
                          <a:effectLst/>
                          <a:latin typeface="Arial" panose="020B0604020202020204" pitchFamily="34" charset="0"/>
                          <a:cs typeface="Arial" panose="020B0604020202020204" pitchFamily="34" charset="0"/>
                        </a:rPr>
                        <a:t>65%​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18415" marB="1841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noFill/>
                  </a:tcPr>
                </a:tc>
                <a:extLst>
                  <a:ext uri="{0D108BD9-81ED-4DB2-BD59-A6C34878D82A}">
                    <a16:rowId xmlns:a16="http://schemas.microsoft.com/office/drawing/2014/main" val="4003763966"/>
                  </a:ext>
                </a:extLst>
              </a:tr>
              <a:tr h="248192">
                <a:tc gridSpan="2">
                  <a:txBody>
                    <a:bodyPr/>
                    <a:lstStyle/>
                    <a:p>
                      <a:pPr marL="0" marR="0" algn="l">
                        <a:lnSpc>
                          <a:spcPct val="107000"/>
                        </a:lnSpc>
                        <a:spcBef>
                          <a:spcPts val="0"/>
                        </a:spcBef>
                        <a:spcAft>
                          <a:spcPts val="0"/>
                        </a:spcAft>
                      </a:pPr>
                      <a:r>
                        <a:rPr lang="en-US" sz="800" b="0" dirty="0">
                          <a:solidFill>
                            <a:schemeClr val="tx1">
                              <a:lumMod val="50000"/>
                              <a:lumOff val="50000"/>
                            </a:schemeClr>
                          </a:solidFill>
                          <a:effectLst/>
                          <a:latin typeface="Arial" panose="020B0604020202020204" pitchFamily="34" charset="0"/>
                          <a:cs typeface="Arial" panose="020B0604020202020204" pitchFamily="34" charset="0"/>
                        </a:rPr>
                        <a:t>Source: Kaiser Family Foundation Health Tracking Poll November 2018</a:t>
                      </a:r>
                      <a:endParaRPr lang="en-US" sz="900" b="0" dirty="0">
                        <a:solidFill>
                          <a:schemeClr val="tx1">
                            <a:lumMod val="50000"/>
                            <a:lumOff val="50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36830" marB="36830">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251875118"/>
                  </a:ext>
                </a:extLst>
              </a:tr>
            </a:tbl>
          </a:graphicData>
        </a:graphic>
      </p:graphicFrame>
    </p:spTree>
    <p:extLst>
      <p:ext uri="{BB962C8B-B14F-4D97-AF65-F5344CB8AC3E}">
        <p14:creationId xmlns:p14="http://schemas.microsoft.com/office/powerpoint/2010/main" val="3743891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46632" y="381000"/>
            <a:ext cx="2736273" cy="4616648"/>
          </a:xfrm>
          <a:prstGeom prst="rect">
            <a:avLst/>
          </a:prstGeom>
          <a:noFill/>
        </p:spPr>
        <p:txBody>
          <a:bodyPr wrap="square" lIns="0" tIns="0" rIns="0" bIns="0" rtlCol="0">
            <a:spAutoFit/>
          </a:bodyPr>
          <a:lstStyle/>
          <a:p>
            <a:r>
              <a:rPr lang="en-US" sz="1200" dirty="0">
                <a:latin typeface="Arial" panose="020B0604020202020204" pitchFamily="34" charset="0"/>
                <a:cs typeface="Arial" panose="020B0604020202020204" pitchFamily="34" charset="0"/>
              </a:rPr>
              <a:t>Thanks to the Affordable Care Act (ACA), more than 20 million people have gained health coverage. About half of the increase reflects gains in private coverage, due to ACA policies such as subsidies for individual market coverage, reforms to the individual insurance market, letting young adults stay on their parents’ plans, and the individual mandate requiring most people to have coverage or pay a penalty. (Congress repealed the individual mandate effective in 2019.) The rest comes from increased Medicaid coverage, due primarily to the ACA’s Medicaid expansion to low-income adults but also to ACA policies making it easier for eligible people to enroll in Medicaid.</a:t>
            </a:r>
          </a:p>
          <a:p>
            <a:endParaRPr lang="en-US" sz="12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Source links: </a:t>
            </a:r>
            <a:r>
              <a:rPr lang="en-US" sz="1000" u="sng" dirty="0">
                <a:latin typeface="Arial" panose="020B0604020202020204" pitchFamily="34" charset="0"/>
                <a:cs typeface="Arial" panose="020B0604020202020204" pitchFamily="34" charset="0"/>
                <a:hlinkClick r:id="rId3"/>
              </a:rPr>
              <a:t>https://obamawhitehouse.archives.gov/sites/whitehouse.gov/files/images/Documents/DataUnderlyingHealthCareReformReport.xlsx</a:t>
            </a:r>
            <a:r>
              <a:rPr lang="en-US" sz="1000" dirty="0">
                <a:latin typeface="Arial" panose="020B0604020202020204" pitchFamily="34" charset="0"/>
                <a:cs typeface="Arial" panose="020B0604020202020204" pitchFamily="34" charset="0"/>
              </a:rPr>
              <a:t>; </a:t>
            </a:r>
            <a:r>
              <a:rPr lang="en-US" sz="1000" u="sng" dirty="0">
                <a:latin typeface="Arial" panose="020B0604020202020204" pitchFamily="34" charset="0"/>
                <a:cs typeface="Arial" panose="020B0604020202020204" pitchFamily="34" charset="0"/>
                <a:hlinkClick r:id="rId4"/>
              </a:rPr>
              <a:t>https://www.cdc.gov/nchs/data/nhis/earlyrelease/insur201811.pdf</a:t>
            </a:r>
            <a:r>
              <a:rPr lang="en-US" sz="1000" dirty="0">
                <a:latin typeface="Arial" panose="020B0604020202020204" pitchFamily="34" charset="0"/>
                <a:cs typeface="Arial" panose="020B0604020202020204" pitchFamily="34" charset="0"/>
              </a:rPr>
              <a:t> </a:t>
            </a:r>
          </a:p>
        </p:txBody>
      </p:sp>
      <p:sp>
        <p:nvSpPr>
          <p:cNvPr id="9" name="Slide Number Placeholder 8"/>
          <p:cNvSpPr>
            <a:spLocks noGrp="1"/>
          </p:cNvSpPr>
          <p:nvPr>
            <p:ph type="sldNum" sz="quarter" idx="4"/>
          </p:nvPr>
        </p:nvSpPr>
        <p:spPr/>
        <p:txBody>
          <a:bodyPr/>
          <a:lstStyle/>
          <a:p>
            <a:fld id="{89C387D8-FB26-4387-87B2-89A5A49F9816}" type="slidenum">
              <a:rPr lang="en-US" smtClean="0"/>
              <a:pPr/>
              <a:t>1</a:t>
            </a:fld>
            <a:endParaRPr lang="en-US" dirty="0"/>
          </a:p>
        </p:txBody>
      </p:sp>
      <p:pic>
        <p:nvPicPr>
          <p:cNvPr id="4" name="Picture 3">
            <a:extLst>
              <a:ext uri="{FF2B5EF4-FFF2-40B4-BE49-F238E27FC236}">
                <a16:creationId xmlns:a16="http://schemas.microsoft.com/office/drawing/2014/main" id="{922C0CFB-E50F-CD4E-9B20-CBE95B9B96E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57600" y="381000"/>
            <a:ext cx="5029200" cy="4291584"/>
          </a:xfrm>
          <a:prstGeom prst="rect">
            <a:avLst/>
          </a:prstGeom>
        </p:spPr>
      </p:pic>
    </p:spTree>
    <p:extLst>
      <p:ext uri="{BB962C8B-B14F-4D97-AF65-F5344CB8AC3E}">
        <p14:creationId xmlns:p14="http://schemas.microsoft.com/office/powerpoint/2010/main" val="616538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1" y="381000"/>
            <a:ext cx="2514600" cy="3323987"/>
          </a:xfrm>
          <a:prstGeom prst="rect">
            <a:avLst/>
          </a:prstGeom>
          <a:noFill/>
        </p:spPr>
        <p:txBody>
          <a:bodyPr wrap="square" lIns="0" tIns="0" rIns="0" bIns="0" rtlCol="0">
            <a:spAutoFit/>
          </a:bodyPr>
          <a:lstStyle/>
          <a:p>
            <a:r>
              <a:rPr lang="en-US" sz="1200" dirty="0">
                <a:latin typeface="Arial" panose="020B0604020202020204" pitchFamily="34" charset="0"/>
                <a:cs typeface="Arial" panose="020B0604020202020204" pitchFamily="34" charset="0"/>
              </a:rPr>
              <a:t>Coverage gains have been widely shared. As the ACA took effect, uninsured rates fell by a third or more for low-income households (mostly due to Medicaid expansion), moderate-income households (mostly due to subsidies), and middle- and upper-income households (mostly due to market reforms, including the individual mandate). They fell for people of all ages (especially sharply for young adults), of all racial/ethnic backgrounds, and at all education levels. Other data show uninsured rates also fell dramatically for both urban and rural households and for both healthy and sick people.</a:t>
            </a:r>
          </a:p>
        </p:txBody>
      </p:sp>
      <p:sp>
        <p:nvSpPr>
          <p:cNvPr id="9" name="Slide Number Placeholder 8"/>
          <p:cNvSpPr>
            <a:spLocks noGrp="1"/>
          </p:cNvSpPr>
          <p:nvPr>
            <p:ph type="sldNum" sz="quarter" idx="4"/>
          </p:nvPr>
        </p:nvSpPr>
        <p:spPr/>
        <p:txBody>
          <a:bodyPr/>
          <a:lstStyle/>
          <a:p>
            <a:fld id="{89C387D8-FB26-4387-87B2-89A5A49F9816}" type="slidenum">
              <a:rPr lang="en-US" smtClean="0"/>
              <a:pPr/>
              <a:t>2</a:t>
            </a:fld>
            <a:endParaRPr lang="en-US" dirty="0"/>
          </a:p>
        </p:txBody>
      </p:sp>
      <p:pic>
        <p:nvPicPr>
          <p:cNvPr id="4" name="Picture 3">
            <a:extLst>
              <a:ext uri="{FF2B5EF4-FFF2-40B4-BE49-F238E27FC236}">
                <a16:creationId xmlns:a16="http://schemas.microsoft.com/office/drawing/2014/main" id="{922C0CFB-E50F-CD4E-9B20-CBE95B9B96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3473" y="385396"/>
            <a:ext cx="5486400" cy="5539153"/>
          </a:xfrm>
          <a:prstGeom prst="rect">
            <a:avLst/>
          </a:prstGeom>
        </p:spPr>
      </p:pic>
    </p:spTree>
    <p:extLst>
      <p:ext uri="{BB962C8B-B14F-4D97-AF65-F5344CB8AC3E}">
        <p14:creationId xmlns:p14="http://schemas.microsoft.com/office/powerpoint/2010/main" val="417255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381000"/>
            <a:ext cx="2736273" cy="3170099"/>
          </a:xfrm>
          <a:prstGeom prst="rect">
            <a:avLst/>
          </a:prstGeom>
          <a:noFill/>
        </p:spPr>
        <p:txBody>
          <a:bodyPr wrap="square" lIns="0" tIns="0" rIns="0" bIns="0" rtlCol="0">
            <a:spAutoFit/>
          </a:bodyPr>
          <a:lstStyle/>
          <a:p>
            <a:r>
              <a:rPr lang="en-US" sz="1200" dirty="0">
                <a:latin typeface="Arial" panose="020B0604020202020204" pitchFamily="34" charset="0"/>
                <a:cs typeface="Arial" panose="020B0604020202020204" pitchFamily="34" charset="0"/>
              </a:rPr>
              <a:t>Growing evidence shows that the coverage gains under the ACA are translating into improvements in access to care (the share of people not accessing care due to cost has fallen), financial security (ACA subsidies have helped avert evictions among low-income adults, for example), and quality of care and health outcomes (adults gaining coverage under Medicaid expansion report better overall health, for example). </a:t>
            </a:r>
          </a:p>
          <a:p>
            <a:endParaRPr lang="en-US" sz="12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Source link:</a:t>
            </a:r>
          </a:p>
          <a:p>
            <a:r>
              <a:rPr lang="en-US" sz="1000" u="sng" dirty="0">
                <a:latin typeface="Arial" panose="020B0604020202020204" pitchFamily="34" charset="0"/>
                <a:cs typeface="Arial" panose="020B0604020202020204" pitchFamily="34" charset="0"/>
                <a:hlinkClick r:id="rId3"/>
              </a:rPr>
              <a:t>https://www.commonwealthfund.org/sites/default/files/2019-02/Collins_hlt_ins_coverage_8_years_after_ACA_2018_biennial_survey_sb.pdf</a:t>
            </a:r>
            <a:r>
              <a:rPr lang="en-US" sz="1000" dirty="0">
                <a:latin typeface="Arial" panose="020B0604020202020204" pitchFamily="34" charset="0"/>
                <a:cs typeface="Arial" panose="020B0604020202020204" pitchFamily="34" charset="0"/>
              </a:rPr>
              <a:t> </a:t>
            </a:r>
          </a:p>
        </p:txBody>
      </p:sp>
      <p:sp>
        <p:nvSpPr>
          <p:cNvPr id="9" name="Slide Number Placeholder 8"/>
          <p:cNvSpPr>
            <a:spLocks noGrp="1"/>
          </p:cNvSpPr>
          <p:nvPr>
            <p:ph type="sldNum" sz="quarter" idx="4"/>
          </p:nvPr>
        </p:nvSpPr>
        <p:spPr/>
        <p:txBody>
          <a:bodyPr/>
          <a:lstStyle/>
          <a:p>
            <a:fld id="{89C387D8-FB26-4387-87B2-89A5A49F9816}" type="slidenum">
              <a:rPr lang="en-US" smtClean="0"/>
              <a:pPr/>
              <a:t>3</a:t>
            </a:fld>
            <a:endParaRPr lang="en-US" dirty="0"/>
          </a:p>
        </p:txBody>
      </p:sp>
      <p:pic>
        <p:nvPicPr>
          <p:cNvPr id="4" name="Picture 3">
            <a:extLst>
              <a:ext uri="{FF2B5EF4-FFF2-40B4-BE49-F238E27FC236}">
                <a16:creationId xmlns:a16="http://schemas.microsoft.com/office/drawing/2014/main" id="{922C0CFB-E50F-CD4E-9B20-CBE95B9B96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00" y="381000"/>
            <a:ext cx="5029200" cy="4503928"/>
          </a:xfrm>
          <a:prstGeom prst="rect">
            <a:avLst/>
          </a:prstGeom>
        </p:spPr>
      </p:pic>
    </p:spTree>
    <p:extLst>
      <p:ext uri="{BB962C8B-B14F-4D97-AF65-F5344CB8AC3E}">
        <p14:creationId xmlns:p14="http://schemas.microsoft.com/office/powerpoint/2010/main" val="1656072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1" y="380999"/>
            <a:ext cx="2514600" cy="3693319"/>
          </a:xfrm>
          <a:prstGeom prst="rect">
            <a:avLst/>
          </a:prstGeom>
          <a:noFill/>
        </p:spPr>
        <p:txBody>
          <a:bodyPr wrap="square" lIns="0" tIns="0" rIns="0" bIns="0" rtlCol="0">
            <a:spAutoFit/>
          </a:bodyPr>
          <a:lstStyle/>
          <a:p>
            <a:r>
              <a:rPr lang="en-US" sz="1200" dirty="0">
                <a:latin typeface="Arial" panose="020B0604020202020204" pitchFamily="34" charset="0"/>
                <a:cs typeface="Arial" panose="020B0604020202020204" pitchFamily="34" charset="0"/>
              </a:rPr>
              <a:t>In particular, people gaining coverage due to their state’s adoption of Medicaid expansion have seen gains in access to care, financial security, and health outcomes, while states adopting Medicaid expansion have seen reduced uncompensated care costs. For summaries of the extensive research on the impact of Medicaid expansion, see: </a:t>
            </a:r>
            <a:r>
              <a:rPr lang="en-US" sz="1200" u="sng" dirty="0">
                <a:latin typeface="Arial" panose="020B0604020202020204" pitchFamily="34" charset="0"/>
                <a:cs typeface="Arial" panose="020B0604020202020204" pitchFamily="34" charset="0"/>
                <a:hlinkClick r:id="rId3"/>
              </a:rPr>
              <a:t>https://www.kff.org/medicaid/issue-brief/the-effects-of-medicaid-expansion-under-the-aca-updated-findings-from-a-literature-review-march-2018/</a:t>
            </a:r>
            <a:r>
              <a:rPr lang="en-US" sz="1200" dirty="0">
                <a:latin typeface="Arial" panose="020B0604020202020204" pitchFamily="34" charset="0"/>
                <a:cs typeface="Arial" panose="020B0604020202020204" pitchFamily="34" charset="0"/>
              </a:rPr>
              <a:t>; </a:t>
            </a:r>
            <a:r>
              <a:rPr lang="en-US" sz="1200" u="sng" dirty="0">
                <a:latin typeface="Arial" panose="020B0604020202020204" pitchFamily="34" charset="0"/>
                <a:cs typeface="Arial" panose="020B0604020202020204" pitchFamily="34" charset="0"/>
                <a:hlinkClick r:id="rId4"/>
              </a:rPr>
              <a:t>https://www.cbpp.org/research/health/chart-book-the-far-reaching-benefits-of-the-affordable-care-acts-medicaid</a:t>
            </a:r>
            <a:r>
              <a:rPr lang="en-US" sz="1200" dirty="0">
                <a:latin typeface="Arial" panose="020B0604020202020204" pitchFamily="34" charset="0"/>
                <a:cs typeface="Arial" panose="020B0604020202020204" pitchFamily="34" charset="0"/>
              </a:rPr>
              <a:t> </a:t>
            </a:r>
          </a:p>
        </p:txBody>
      </p:sp>
      <p:sp>
        <p:nvSpPr>
          <p:cNvPr id="9" name="Slide Number Placeholder 8"/>
          <p:cNvSpPr>
            <a:spLocks noGrp="1"/>
          </p:cNvSpPr>
          <p:nvPr>
            <p:ph type="sldNum" sz="quarter" idx="4"/>
          </p:nvPr>
        </p:nvSpPr>
        <p:spPr/>
        <p:txBody>
          <a:bodyPr/>
          <a:lstStyle/>
          <a:p>
            <a:fld id="{89C387D8-FB26-4387-87B2-89A5A49F9816}" type="slidenum">
              <a:rPr lang="en-US" smtClean="0"/>
              <a:pPr/>
              <a:t>4</a:t>
            </a:fld>
            <a:endParaRPr lang="en-US" dirty="0"/>
          </a:p>
        </p:txBody>
      </p:sp>
      <p:pic>
        <p:nvPicPr>
          <p:cNvPr id="4" name="Picture 3">
            <a:extLst>
              <a:ext uri="{FF2B5EF4-FFF2-40B4-BE49-F238E27FC236}">
                <a16:creationId xmlns:a16="http://schemas.microsoft.com/office/drawing/2014/main" id="{922C0CFB-E50F-CD4E-9B20-CBE95B9B96E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93473" y="381000"/>
            <a:ext cx="5486400" cy="5116530"/>
          </a:xfrm>
          <a:prstGeom prst="rect">
            <a:avLst/>
          </a:prstGeom>
        </p:spPr>
      </p:pic>
    </p:spTree>
    <p:extLst>
      <p:ext uri="{BB962C8B-B14F-4D97-AF65-F5344CB8AC3E}">
        <p14:creationId xmlns:p14="http://schemas.microsoft.com/office/powerpoint/2010/main" val="3903237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381000"/>
            <a:ext cx="2736273" cy="3939540"/>
          </a:xfrm>
          <a:prstGeom prst="rect">
            <a:avLst/>
          </a:prstGeom>
          <a:noFill/>
        </p:spPr>
        <p:txBody>
          <a:bodyPr wrap="square" lIns="0" tIns="0" rIns="0" bIns="0" rtlCol="0">
            <a:spAutoFit/>
          </a:bodyPr>
          <a:lstStyle/>
          <a:p>
            <a:r>
              <a:rPr lang="en-US" sz="1200" dirty="0">
                <a:latin typeface="Arial" panose="020B0604020202020204" pitchFamily="34" charset="0"/>
                <a:cs typeface="Arial" panose="020B0604020202020204" pitchFamily="34" charset="0"/>
              </a:rPr>
              <a:t>The ACA put in place crucial protections for the more than 50 million non-elderly Americans with pre-existing health conditions. Before the ACA’s major market reforms took effect in 2014, health plans in the individual market could — and did — deny coverage or charge exorbitant premiums based on health status. These practices left many people uninsured or at risk of becoming uninsured if they lost a job. After the ACA’s bans on these practices took effect, the number of people with pre-existing conditions purchasing individual market coverage increased substantially.</a:t>
            </a:r>
          </a:p>
          <a:p>
            <a:endParaRPr lang="en-US" sz="12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Source link:</a:t>
            </a:r>
          </a:p>
          <a:p>
            <a:r>
              <a:rPr lang="en-US" sz="1000" u="sng" dirty="0">
                <a:latin typeface="Arial" panose="020B0604020202020204" pitchFamily="34" charset="0"/>
                <a:cs typeface="Arial" panose="020B0604020202020204" pitchFamily="34" charset="0"/>
                <a:hlinkClick r:id="rId3"/>
              </a:rPr>
              <a:t>https://www.kff.org/health-reform/issue-brief/pre-existing-conditions-and-medical-underwriting-in-the-individual-insurance-market-prior-to-the-aca/</a:t>
            </a:r>
            <a:r>
              <a:rPr lang="en-US" sz="1000"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p:txBody>
      </p:sp>
      <p:sp>
        <p:nvSpPr>
          <p:cNvPr id="9" name="Slide Number Placeholder 8"/>
          <p:cNvSpPr>
            <a:spLocks noGrp="1"/>
          </p:cNvSpPr>
          <p:nvPr>
            <p:ph type="sldNum" sz="quarter" idx="4"/>
          </p:nvPr>
        </p:nvSpPr>
        <p:spPr/>
        <p:txBody>
          <a:bodyPr/>
          <a:lstStyle/>
          <a:p>
            <a:fld id="{89C387D8-FB26-4387-87B2-89A5A49F9816}" type="slidenum">
              <a:rPr lang="en-US" smtClean="0"/>
              <a:pPr/>
              <a:t>5</a:t>
            </a:fld>
            <a:endParaRPr lang="en-US" dirty="0"/>
          </a:p>
        </p:txBody>
      </p:sp>
      <p:pic>
        <p:nvPicPr>
          <p:cNvPr id="4" name="Picture 3">
            <a:extLst>
              <a:ext uri="{FF2B5EF4-FFF2-40B4-BE49-F238E27FC236}">
                <a16:creationId xmlns:a16="http://schemas.microsoft.com/office/drawing/2014/main" id="{922C0CFB-E50F-CD4E-9B20-CBE95B9B96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00" y="381000"/>
            <a:ext cx="5029200" cy="4895088"/>
          </a:xfrm>
          <a:prstGeom prst="rect">
            <a:avLst/>
          </a:prstGeom>
        </p:spPr>
      </p:pic>
    </p:spTree>
    <p:extLst>
      <p:ext uri="{BB962C8B-B14F-4D97-AF65-F5344CB8AC3E}">
        <p14:creationId xmlns:p14="http://schemas.microsoft.com/office/powerpoint/2010/main" val="232924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381000"/>
            <a:ext cx="2736273" cy="3693319"/>
          </a:xfrm>
          <a:prstGeom prst="rect">
            <a:avLst/>
          </a:prstGeom>
          <a:noFill/>
        </p:spPr>
        <p:txBody>
          <a:bodyPr wrap="square" lIns="0" tIns="0" rIns="0" bIns="0" rtlCol="0">
            <a:spAutoFit/>
          </a:bodyPr>
          <a:lstStyle/>
          <a:p>
            <a:r>
              <a:rPr lang="en-US" sz="1200" dirty="0">
                <a:latin typeface="Arial" panose="020B0604020202020204" pitchFamily="34" charset="0"/>
                <a:cs typeface="Arial" panose="020B0604020202020204" pitchFamily="34" charset="0"/>
              </a:rPr>
              <a:t>In addition to expanding access, the ACA dramatically improved the quality of individual market coverage. The ACA requires all plans to offer “essential health benefits” that are particularly important to people with serious health needs.  It also prohibits annual and lifetime limits on coverage, requires plans to cap enrollees’ annual out-of-pocket health costs, and bars insurers from “rescinding” coverage (that is, canceling it retroactively) if an enrollee gets sick and obtains needed care. And it protects women from being charged higher premiums than men and protects older people (who are much more likely to have pre-existing health conditions) from being charged premiums more than three times what younger people pay.</a:t>
            </a:r>
          </a:p>
        </p:txBody>
      </p:sp>
      <p:sp>
        <p:nvSpPr>
          <p:cNvPr id="9" name="Slide Number Placeholder 8"/>
          <p:cNvSpPr>
            <a:spLocks noGrp="1"/>
          </p:cNvSpPr>
          <p:nvPr>
            <p:ph type="sldNum" sz="quarter" idx="4"/>
          </p:nvPr>
        </p:nvSpPr>
        <p:spPr/>
        <p:txBody>
          <a:bodyPr/>
          <a:lstStyle/>
          <a:p>
            <a:fld id="{89C387D8-FB26-4387-87B2-89A5A49F9816}" type="slidenum">
              <a:rPr lang="en-US" smtClean="0"/>
              <a:pPr/>
              <a:t>6</a:t>
            </a:fld>
            <a:endParaRPr lang="en-US" dirty="0"/>
          </a:p>
        </p:txBody>
      </p:sp>
      <p:pic>
        <p:nvPicPr>
          <p:cNvPr id="4" name="Picture 3">
            <a:extLst>
              <a:ext uri="{FF2B5EF4-FFF2-40B4-BE49-F238E27FC236}">
                <a16:creationId xmlns:a16="http://schemas.microsoft.com/office/drawing/2014/main" id="{922C0CFB-E50F-CD4E-9B20-CBE95B9B96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381000"/>
            <a:ext cx="5029200" cy="3911600"/>
          </a:xfrm>
          <a:prstGeom prst="rect">
            <a:avLst/>
          </a:prstGeom>
        </p:spPr>
      </p:pic>
      <p:sp>
        <p:nvSpPr>
          <p:cNvPr id="5" name="TextBox 4">
            <a:extLst>
              <a:ext uri="{FF2B5EF4-FFF2-40B4-BE49-F238E27FC236}">
                <a16:creationId xmlns:a16="http://schemas.microsoft.com/office/drawing/2014/main" id="{6447E91A-2736-8E44-9109-3BD1C7144216}"/>
              </a:ext>
            </a:extLst>
          </p:cNvPr>
          <p:cNvSpPr txBox="1"/>
          <p:nvPr/>
        </p:nvSpPr>
        <p:spPr>
          <a:xfrm>
            <a:off x="457199" y="4423600"/>
            <a:ext cx="8229601" cy="1415772"/>
          </a:xfrm>
          <a:prstGeom prst="rect">
            <a:avLst/>
          </a:prstGeom>
          <a:noFill/>
        </p:spPr>
        <p:txBody>
          <a:bodyPr wrap="square" lIns="0" tIns="0" rIns="0" bIns="0" rtlCol="0">
            <a:spAutoFit/>
          </a:bodyPr>
          <a:lstStyle/>
          <a:p>
            <a:r>
              <a:rPr lang="en-US" sz="1200" dirty="0">
                <a:latin typeface="Arial" panose="020B0604020202020204" pitchFamily="34" charset="0"/>
                <a:cs typeface="Arial" panose="020B0604020202020204" pitchFamily="34" charset="0"/>
              </a:rPr>
              <a:t>The ACA also improved the quality of coverage for people with employer plans, introducing new protections including: prohibitions on annual and lifetime limits on coverage; requirements that plans cap consumers’ annual out-of-pocket costs; preventive services (such as immunizations, screenings, and contraception) without cost sharing; the option for young adults to stay on their parents’ plans until age 26; and requirements that plans in the large-group market spend at least 85 cents of every dollar they receive in premiums on health benefits. </a:t>
            </a:r>
          </a:p>
          <a:p>
            <a:r>
              <a:rPr lang="en-US" sz="1200" dirty="0">
                <a:latin typeface="Arial" panose="020B0604020202020204" pitchFamily="34" charset="0"/>
                <a:cs typeface="Arial" panose="020B0604020202020204" pitchFamily="34" charset="0"/>
              </a:rPr>
              <a:t> </a:t>
            </a:r>
          </a:p>
          <a:p>
            <a:r>
              <a:rPr lang="en-US" sz="1000" dirty="0">
                <a:latin typeface="Arial" panose="020B0604020202020204" pitchFamily="34" charset="0"/>
                <a:cs typeface="Arial" panose="020B0604020202020204" pitchFamily="34" charset="0"/>
              </a:rPr>
              <a:t>Source link: </a:t>
            </a:r>
          </a:p>
          <a:p>
            <a:r>
              <a:rPr lang="en-US" sz="1000" u="sng" dirty="0">
                <a:latin typeface="Arial" panose="020B0604020202020204" pitchFamily="34" charset="0"/>
                <a:cs typeface="Arial" panose="020B0604020202020204" pitchFamily="34" charset="0"/>
                <a:hlinkClick r:id="rId4"/>
              </a:rPr>
              <a:t>https://www.kff.org/health-reform/issue-brief/would-states-eliminate-key-benefits-if-ahca-waivers-are-enacted/</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3141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381000"/>
            <a:ext cx="2736273" cy="2646878"/>
          </a:xfrm>
          <a:prstGeom prst="rect">
            <a:avLst/>
          </a:prstGeom>
          <a:noFill/>
        </p:spPr>
        <p:txBody>
          <a:bodyPr wrap="square" lIns="0" tIns="0" rIns="0" bIns="0" rtlCol="0">
            <a:spAutoFit/>
          </a:bodyPr>
          <a:lstStyle/>
          <a:p>
            <a:r>
              <a:rPr lang="en-US" sz="1200" dirty="0">
                <a:latin typeface="Arial" panose="020B0604020202020204" pitchFamily="34" charset="0"/>
                <a:cs typeface="Arial" panose="020B0604020202020204" pitchFamily="34" charset="0"/>
              </a:rPr>
              <a:t>The ACA individual market is especially important for:</a:t>
            </a:r>
          </a:p>
          <a:p>
            <a:endParaRPr lang="en-US" sz="12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people with pre-existing conditions;</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older people and early retirees;</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lower-income people in states that haven’t expanded Medicaid​;</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self-employed people;​</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small business owners​; and </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workers without job-based coverage.</a:t>
            </a:r>
          </a:p>
          <a:p>
            <a:r>
              <a:rPr lang="en-US" sz="1200" dirty="0">
                <a:latin typeface="Arial" panose="020B0604020202020204" pitchFamily="34" charset="0"/>
                <a:cs typeface="Arial" panose="020B0604020202020204" pitchFamily="34" charset="0"/>
              </a:rPr>
              <a:t> </a:t>
            </a:r>
          </a:p>
          <a:p>
            <a:r>
              <a:rPr lang="en-US" sz="1000" dirty="0">
                <a:latin typeface="Arial" panose="020B0604020202020204" pitchFamily="34" charset="0"/>
                <a:cs typeface="Arial" panose="020B0604020202020204" pitchFamily="34" charset="0"/>
              </a:rPr>
              <a:t>Source link: </a:t>
            </a:r>
          </a:p>
          <a:p>
            <a:r>
              <a:rPr lang="en-US" sz="1000" u="sng" dirty="0">
                <a:latin typeface="Arial" panose="020B0604020202020204" pitchFamily="34" charset="0"/>
                <a:cs typeface="Arial" panose="020B0604020202020204" pitchFamily="34" charset="0"/>
                <a:hlinkClick r:id="rId3"/>
              </a:rPr>
              <a:t>https://www.kff.org/health-reform/issue-brief/data-note-changes-in-enrollment-in-the-individual-health-insurance-market/</a:t>
            </a:r>
            <a:r>
              <a:rPr lang="en-US" sz="1000" dirty="0">
                <a:latin typeface="Arial" panose="020B0604020202020204" pitchFamily="34" charset="0"/>
                <a:cs typeface="Arial" panose="020B0604020202020204" pitchFamily="34" charset="0"/>
              </a:rPr>
              <a:t> </a:t>
            </a:r>
          </a:p>
        </p:txBody>
      </p:sp>
      <p:sp>
        <p:nvSpPr>
          <p:cNvPr id="9" name="Slide Number Placeholder 8"/>
          <p:cNvSpPr>
            <a:spLocks noGrp="1"/>
          </p:cNvSpPr>
          <p:nvPr>
            <p:ph type="sldNum" sz="quarter" idx="4"/>
          </p:nvPr>
        </p:nvSpPr>
        <p:spPr/>
        <p:txBody>
          <a:bodyPr/>
          <a:lstStyle/>
          <a:p>
            <a:fld id="{89C387D8-FB26-4387-87B2-89A5A49F9816}" type="slidenum">
              <a:rPr lang="en-US" smtClean="0"/>
              <a:pPr/>
              <a:t>7</a:t>
            </a:fld>
            <a:endParaRPr lang="en-US" dirty="0"/>
          </a:p>
        </p:txBody>
      </p:sp>
      <p:pic>
        <p:nvPicPr>
          <p:cNvPr id="4" name="Picture 3">
            <a:extLst>
              <a:ext uri="{FF2B5EF4-FFF2-40B4-BE49-F238E27FC236}">
                <a16:creationId xmlns:a16="http://schemas.microsoft.com/office/drawing/2014/main" id="{922C0CFB-E50F-CD4E-9B20-CBE95B9B96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00" y="381000"/>
            <a:ext cx="5029200" cy="4045712"/>
          </a:xfrm>
          <a:prstGeom prst="rect">
            <a:avLst/>
          </a:prstGeom>
        </p:spPr>
      </p:pic>
    </p:spTree>
    <p:extLst>
      <p:ext uri="{BB962C8B-B14F-4D97-AF65-F5344CB8AC3E}">
        <p14:creationId xmlns:p14="http://schemas.microsoft.com/office/powerpoint/2010/main" val="65451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14450" y="381000"/>
            <a:ext cx="2736273" cy="3170099"/>
          </a:xfrm>
          <a:prstGeom prst="rect">
            <a:avLst/>
          </a:prstGeom>
          <a:noFill/>
        </p:spPr>
        <p:txBody>
          <a:bodyPr wrap="square" lIns="0" tIns="0" rIns="0" bIns="0" rtlCol="0">
            <a:spAutoFit/>
          </a:bodyPr>
          <a:lstStyle/>
          <a:p>
            <a:r>
              <a:rPr lang="en-US" sz="1200" dirty="0">
                <a:latin typeface="Arial" panose="020B0604020202020204" pitchFamily="34" charset="0"/>
                <a:cs typeface="Arial" panose="020B0604020202020204" pitchFamily="34" charset="0"/>
              </a:rPr>
              <a:t>Most marketplace consumers are satisfied with their coverage. Consistent with that, the share who renew their marketplace coverage is high and has risen over time. Marketplace consumers report that ACA subsidies enable them to afford coverage they otherwise couldn’t and that they are largely satisfied with their choice of hospitals and physicians. They also report accessing care at rates similar to people with job-based health plans.  </a:t>
            </a:r>
          </a:p>
          <a:p>
            <a:r>
              <a:rPr lang="en-US" sz="1200" dirty="0">
                <a:latin typeface="Arial" panose="020B0604020202020204" pitchFamily="34" charset="0"/>
                <a:cs typeface="Arial" panose="020B0604020202020204" pitchFamily="34" charset="0"/>
              </a:rPr>
              <a:t> </a:t>
            </a:r>
          </a:p>
          <a:p>
            <a:r>
              <a:rPr lang="en-US" sz="1000" dirty="0">
                <a:latin typeface="Arial" panose="020B0604020202020204" pitchFamily="34" charset="0"/>
                <a:cs typeface="Arial" panose="020B0604020202020204" pitchFamily="34" charset="0"/>
              </a:rPr>
              <a:t>Source link: </a:t>
            </a:r>
            <a:r>
              <a:rPr lang="en-US" sz="1000" u="sng" dirty="0">
                <a:latin typeface="Arial" panose="020B0604020202020204" pitchFamily="34" charset="0"/>
                <a:cs typeface="Arial" panose="020B0604020202020204" pitchFamily="34" charset="0"/>
                <a:hlinkClick r:id="rId3"/>
              </a:rPr>
              <a:t>https://www.commonwealthfund.org/sites/default/files/documents/___media_files_publications_issue_brief_2017_sep_collins_2017_aca_tracking_survey_ib_v2.pdf</a:t>
            </a:r>
            <a:r>
              <a:rPr lang="en-US" sz="1000" dirty="0">
                <a:latin typeface="Arial" panose="020B0604020202020204" pitchFamily="34" charset="0"/>
                <a:cs typeface="Arial" panose="020B0604020202020204" pitchFamily="34" charset="0"/>
              </a:rPr>
              <a:t> </a:t>
            </a:r>
          </a:p>
        </p:txBody>
      </p:sp>
      <p:sp>
        <p:nvSpPr>
          <p:cNvPr id="9" name="Slide Number Placeholder 8"/>
          <p:cNvSpPr>
            <a:spLocks noGrp="1"/>
          </p:cNvSpPr>
          <p:nvPr>
            <p:ph type="sldNum" sz="quarter" idx="4"/>
          </p:nvPr>
        </p:nvSpPr>
        <p:spPr/>
        <p:txBody>
          <a:bodyPr/>
          <a:lstStyle/>
          <a:p>
            <a:fld id="{89C387D8-FB26-4387-87B2-89A5A49F9816}" type="slidenum">
              <a:rPr lang="en-US" smtClean="0"/>
              <a:pPr/>
              <a:t>8</a:t>
            </a:fld>
            <a:endParaRPr lang="en-US" dirty="0"/>
          </a:p>
        </p:txBody>
      </p:sp>
      <p:pic>
        <p:nvPicPr>
          <p:cNvPr id="4" name="Picture 3">
            <a:extLst>
              <a:ext uri="{FF2B5EF4-FFF2-40B4-BE49-F238E27FC236}">
                <a16:creationId xmlns:a16="http://schemas.microsoft.com/office/drawing/2014/main" id="{922C0CFB-E50F-CD4E-9B20-CBE95B9B96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23567" y="381000"/>
            <a:ext cx="3253923" cy="4045712"/>
          </a:xfrm>
          <a:prstGeom prst="rect">
            <a:avLst/>
          </a:prstGeom>
        </p:spPr>
      </p:pic>
    </p:spTree>
    <p:extLst>
      <p:ext uri="{BB962C8B-B14F-4D97-AF65-F5344CB8AC3E}">
        <p14:creationId xmlns:p14="http://schemas.microsoft.com/office/powerpoint/2010/main" val="41588191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BPP-PowerPoint-Template.pptx" id="{BD42459B-20D3-4341-80D8-E5EA5336FE7D}" vid="{51610DDD-1102-F649-B9BD-BC88C4644C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1251</Words>
  <Application>Microsoft Macintosh PowerPoint</Application>
  <PresentationFormat>On-screen Show (4:3)</PresentationFormat>
  <Paragraphs>82</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Franklin Gothic Medium</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Cady</dc:creator>
  <cp:lastModifiedBy>Rob Cady</cp:lastModifiedBy>
  <cp:revision>14</cp:revision>
  <dcterms:created xsi:type="dcterms:W3CDTF">2019-03-15T18:51:21Z</dcterms:created>
  <dcterms:modified xsi:type="dcterms:W3CDTF">2019-03-18T17:54:31Z</dcterms:modified>
</cp:coreProperties>
</file>